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319" r:id="rId2"/>
    <p:sldId id="289" r:id="rId3"/>
    <p:sldId id="323" r:id="rId4"/>
    <p:sldId id="290" r:id="rId5"/>
    <p:sldId id="292" r:id="rId6"/>
    <p:sldId id="324" r:id="rId7"/>
    <p:sldId id="293" r:id="rId8"/>
    <p:sldId id="294" r:id="rId9"/>
    <p:sldId id="325" r:id="rId10"/>
    <p:sldId id="295" r:id="rId11"/>
    <p:sldId id="296" r:id="rId12"/>
    <p:sldId id="313" r:id="rId13"/>
    <p:sldId id="297" r:id="rId14"/>
    <p:sldId id="298" r:id="rId15"/>
    <p:sldId id="299" r:id="rId16"/>
    <p:sldId id="301" r:id="rId17"/>
    <p:sldId id="314" r:id="rId18"/>
    <p:sldId id="326" r:id="rId19"/>
    <p:sldId id="321" r:id="rId20"/>
    <p:sldId id="322" r:id="rId21"/>
    <p:sldId id="316" r:id="rId22"/>
    <p:sldId id="317" r:id="rId23"/>
    <p:sldId id="304" r:id="rId24"/>
    <p:sldId id="305" r:id="rId25"/>
    <p:sldId id="306" r:id="rId26"/>
    <p:sldId id="307" r:id="rId27"/>
    <p:sldId id="309" r:id="rId28"/>
    <p:sldId id="310" r:id="rId29"/>
    <p:sldId id="311" r:id="rId30"/>
    <p:sldId id="312" r:id="rId31"/>
    <p:sldId id="318" r:id="rId32"/>
    <p:sldId id="332" r:id="rId33"/>
    <p:sldId id="256" r:id="rId34"/>
    <p:sldId id="273" r:id="rId35"/>
    <p:sldId id="267" r:id="rId36"/>
    <p:sldId id="327" r:id="rId37"/>
    <p:sldId id="268" r:id="rId38"/>
    <p:sldId id="269" r:id="rId39"/>
    <p:sldId id="257" r:id="rId40"/>
    <p:sldId id="270" r:id="rId41"/>
    <p:sldId id="271" r:id="rId42"/>
    <p:sldId id="272" r:id="rId43"/>
    <p:sldId id="258" r:id="rId44"/>
    <p:sldId id="259" r:id="rId45"/>
    <p:sldId id="260" r:id="rId46"/>
    <p:sldId id="333" r:id="rId47"/>
    <p:sldId id="274" r:id="rId48"/>
    <p:sldId id="275" r:id="rId49"/>
    <p:sldId id="261" r:id="rId50"/>
    <p:sldId id="276" r:id="rId51"/>
    <p:sldId id="277" r:id="rId52"/>
    <p:sldId id="262" r:id="rId53"/>
    <p:sldId id="263" r:id="rId54"/>
    <p:sldId id="264" r:id="rId55"/>
    <p:sldId id="265" r:id="rId56"/>
    <p:sldId id="266" r:id="rId57"/>
    <p:sldId id="278" r:id="rId58"/>
    <p:sldId id="279" r:id="rId59"/>
    <p:sldId id="280" r:id="rId60"/>
    <p:sldId id="328" r:id="rId61"/>
    <p:sldId id="329" r:id="rId62"/>
    <p:sldId id="330" r:id="rId63"/>
    <p:sldId id="331" r:id="rId64"/>
    <p:sldId id="282" r:id="rId65"/>
    <p:sldId id="284" r:id="rId66"/>
    <p:sldId id="288" r:id="rId67"/>
    <p:sldId id="281" r:id="rId68"/>
    <p:sldId id="285" r:id="rId69"/>
    <p:sldId id="283" r:id="rId70"/>
    <p:sldId id="286" r:id="rId71"/>
    <p:sldId id="287" r:id="rId72"/>
    <p:sldId id="320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74201" autoAdjust="0"/>
  </p:normalViewPr>
  <p:slideViewPr>
    <p:cSldViewPr snapToGrid="0">
      <p:cViewPr varScale="1">
        <p:scale>
          <a:sx n="114" d="100"/>
          <a:sy n="114" d="100"/>
        </p:scale>
        <p:origin x="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E2240-E159-469F-AEC3-7293B189C2F7}" type="datetimeFigureOut">
              <a:rPr lang="ko-KR" altLang="en-US" smtClean="0"/>
              <a:t>2019. 4. 6.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05D16-E51C-4B6F-8BD1-71C184263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046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tword.co.kr/abbr_view.php?nav=&amp;m_temp1=849&amp;id=45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05D16-E51C-4B6F-8BD1-71C1842630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698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그림도 들어가서 설명이 있었으면 좋겠는데 시간 없으면 빼도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05D16-E51C-4B6F-8BD1-71C18426303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251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Application</a:t>
            </a:r>
            <a:r>
              <a:rPr lang="ko-KR" altLang="en-US" dirty="0"/>
              <a:t>에서 메시지가 </a:t>
            </a:r>
            <a:r>
              <a:rPr lang="ko-KR" altLang="en-US" dirty="0" err="1"/>
              <a:t>생성이되면</a:t>
            </a:r>
            <a:endParaRPr lang="en-US" altLang="ko-KR" dirty="0"/>
          </a:p>
          <a:p>
            <a:r>
              <a:rPr lang="ko-KR" altLang="en-US" dirty="0"/>
              <a:t>여기에 계속해서 </a:t>
            </a:r>
            <a:r>
              <a:rPr lang="ko-KR" altLang="en-US" dirty="0" err="1"/>
              <a:t>계층마다</a:t>
            </a:r>
            <a:r>
              <a:rPr lang="ko-KR" altLang="en-US" dirty="0"/>
              <a:t> 헤더가 붙어서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physical layer</a:t>
            </a:r>
            <a:r>
              <a:rPr lang="ko-KR" altLang="en-US" dirty="0"/>
              <a:t>거쳐서 전송이 된다 맞나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05D16-E51C-4B6F-8BD1-71C18426303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10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() = </a:t>
            </a:r>
            <a:r>
              <a:rPr lang="ko-KR" altLang="en-US" dirty="0" err="1"/>
              <a:t>브릿지</a:t>
            </a:r>
            <a:r>
              <a:rPr lang="ko-KR" altLang="en-US" dirty="0"/>
              <a:t> </a:t>
            </a:r>
            <a:r>
              <a:rPr lang="en-US" altLang="ko-KR" dirty="0"/>
              <a:t>(2</a:t>
            </a:r>
            <a:r>
              <a:rPr lang="ko-KR" altLang="en-US" dirty="0"/>
              <a:t>계층임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 프레임 (Frame) ㅇ 어떤 것을 담아내는 틀  "/>
              </a:rPr>
              <a:t>프레임</a:t>
            </a:r>
            <a:r>
              <a:rPr lang="ko-KR" altLang="en-US" dirty="0"/>
              <a:t>을 다른 망에 복제시키는 역할을 하는 장비  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어드레스를 조사하여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데이타링크층이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관리하는 패킷의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어드레스와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destination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어드레스를 보고 그 패킷을 통과해야 할 것인지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아닌지를 판정해서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filtering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 기능과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데이타를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forwarding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 기능을 수행한다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dirty="0"/>
          </a:p>
          <a:p>
            <a:pPr marL="171450" indent="-171450">
              <a:buFont typeface="Symbol" panose="05050102010706020507" pitchFamily="18" charset="2"/>
              <a:buChar char="¨"/>
            </a:pPr>
            <a:r>
              <a:rPr lang="en-US" altLang="ko-KR" dirty="0"/>
              <a:t>=  </a:t>
            </a:r>
            <a:r>
              <a:rPr lang="ko-KR" altLang="en-US" dirty="0"/>
              <a:t>라우터 </a:t>
            </a:r>
            <a:r>
              <a:rPr lang="en-US" altLang="ko-KR" dirty="0"/>
              <a:t>: </a:t>
            </a:r>
            <a:r>
              <a:rPr lang="ko-KR" altLang="en-US" dirty="0"/>
              <a:t>스위치</a:t>
            </a:r>
            <a:r>
              <a:rPr lang="en-US" altLang="ko-KR" dirty="0"/>
              <a:t>, </a:t>
            </a:r>
            <a:r>
              <a:rPr lang="ko-KR" altLang="en-US" dirty="0" err="1"/>
              <a:t>브릿지</a:t>
            </a:r>
            <a:r>
              <a:rPr lang="en-US" altLang="ko-KR" dirty="0"/>
              <a:t>, </a:t>
            </a:r>
            <a:r>
              <a:rPr lang="ko-KR" altLang="en-US" dirty="0"/>
              <a:t>허브를 통해서 </a:t>
            </a:r>
            <a:r>
              <a:rPr lang="en-US" altLang="ko-KR" dirty="0"/>
              <a:t>LAN</a:t>
            </a:r>
            <a:r>
              <a:rPr lang="ko-KR" altLang="en-US" dirty="0"/>
              <a:t>을 구성했다면 외부와 연결하기 위해서 필요한 것</a:t>
            </a:r>
            <a:endParaRPr lang="en-US" altLang="ko-KR" dirty="0"/>
          </a:p>
          <a:p>
            <a:pPr marL="171450" indent="-171450">
              <a:buFont typeface="Symbol" panose="05050102010706020507" pitchFamily="18" charset="2"/>
              <a:buChar char="¨"/>
            </a:pPr>
            <a:endParaRPr lang="en-US" altLang="ko-KR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ko-KR" altLang="en-US" dirty="0"/>
              <a:t>허브 </a:t>
            </a:r>
            <a:r>
              <a:rPr lang="en-US" altLang="ko-KR" dirty="0"/>
              <a:t>=  1</a:t>
            </a:r>
            <a:r>
              <a:rPr lang="ko-KR" altLang="en-US" dirty="0"/>
              <a:t>계층</a:t>
            </a:r>
            <a:r>
              <a:rPr lang="en-US" altLang="ko-KR" dirty="0"/>
              <a:t> </a:t>
            </a:r>
            <a:r>
              <a:rPr lang="ko-KR" altLang="en-US" dirty="0"/>
              <a:t>물리계층 </a:t>
            </a:r>
            <a:r>
              <a:rPr lang="en-US" altLang="ko-KR" dirty="0"/>
              <a:t>-&gt; </a:t>
            </a:r>
            <a:r>
              <a:rPr lang="ko-KR" altLang="en-US" dirty="0"/>
              <a:t>포트에 전기신호 </a:t>
            </a:r>
            <a:r>
              <a:rPr lang="ko-KR" altLang="en-US" dirty="0" err="1"/>
              <a:t>도착하면모든</a:t>
            </a:r>
            <a:r>
              <a:rPr lang="ko-KR" altLang="en-US" dirty="0"/>
              <a:t> 포트에게 전송</a:t>
            </a:r>
            <a:endParaRPr lang="en-US" altLang="ko-KR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ko-KR" altLang="en-US" dirty="0"/>
              <a:t>스위치 </a:t>
            </a:r>
            <a:r>
              <a:rPr lang="en-US" altLang="ko-KR" dirty="0"/>
              <a:t>= 2</a:t>
            </a:r>
            <a:r>
              <a:rPr lang="ko-KR" altLang="en-US" dirty="0"/>
              <a:t>계층인 데이터 링크 계층에서 작동 </a:t>
            </a:r>
            <a:endParaRPr lang="en-US" altLang="ko-KR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altLang="ko-KR" dirty="0"/>
              <a:t>     MAC</a:t>
            </a:r>
            <a:r>
              <a:rPr lang="ko-KR" altLang="en-US" dirty="0"/>
              <a:t>주소를 가지고 데이터를 </a:t>
            </a:r>
            <a:r>
              <a:rPr lang="ko-KR" altLang="en-US" dirty="0" err="1"/>
              <a:t>보내고자하는</a:t>
            </a:r>
            <a:r>
              <a:rPr lang="ko-KR" altLang="en-US" dirty="0"/>
              <a:t> 포트에만 신호를 전달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05D16-E51C-4B6F-8BD1-71C18426303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587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Process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컴퓨터가 진행하고 있는 프로세스</a:t>
            </a:r>
            <a:endParaRPr lang="en-US" altLang="ko-KR" dirty="0"/>
          </a:p>
          <a:p>
            <a:r>
              <a:rPr lang="en-US" altLang="ko-KR" dirty="0"/>
              <a:t>  -&gt; </a:t>
            </a:r>
            <a:r>
              <a:rPr lang="ko-KR" altLang="en-US" dirty="0"/>
              <a:t>컴퓨터가 데이터를 받으면</a:t>
            </a:r>
            <a:r>
              <a:rPr lang="en-US" altLang="ko-KR" dirty="0"/>
              <a:t>, </a:t>
            </a:r>
            <a:r>
              <a:rPr lang="ko-KR" altLang="en-US" dirty="0"/>
              <a:t>어떤 </a:t>
            </a:r>
            <a:r>
              <a:rPr lang="en-US" altLang="ko-KR" dirty="0"/>
              <a:t>process</a:t>
            </a:r>
            <a:r>
              <a:rPr lang="ko-KR" altLang="en-US" dirty="0"/>
              <a:t>가 이를 받아야 하는지 알아야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컴퓨터는 한 번에 여러가지 프로그램을 실행하는데 이를 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process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라고 한다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. 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컴퓨터는 데이터를 받으면 어떤 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process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가 받아야 하는 것</a:t>
            </a:r>
          </a:p>
          <a:p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인지 알아야 한다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.</a:t>
            </a:r>
          </a:p>
          <a:p>
            <a:endParaRPr lang="en-US" altLang="ko-KR" dirty="0">
              <a:solidFill>
                <a:srgbClr val="24292E"/>
              </a:solidFill>
              <a:latin typeface="Segoe UI" panose="020B0502040204020203" pitchFamily="34" charset="0"/>
            </a:endParaRPr>
          </a:p>
          <a:p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따라서 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process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는 각각 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socket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을 가지고 있어서 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socket 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마다 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unique</a:t>
            </a:r>
          </a:p>
          <a:p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한 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port number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가 존재하고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이를 통해 어떤 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process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에 전달할지 결</a:t>
            </a:r>
          </a:p>
          <a:p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정한다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05D16-E51C-4B6F-8BD1-71C18426303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75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좀더 자세히 설명 </a:t>
            </a:r>
            <a:r>
              <a:rPr lang="ko-KR" altLang="en-US" dirty="0" err="1"/>
              <a:t>필요할듯</a:t>
            </a:r>
            <a:endParaRPr lang="en-US" altLang="ko-KR" dirty="0"/>
          </a:p>
          <a:p>
            <a:r>
              <a:rPr lang="ko-KR" altLang="en-US" dirty="0"/>
              <a:t>나중에 분산처리 한다고 컴퓨터끼리 연결할 때 가장 많이 막히는 부분이 여기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사설 </a:t>
            </a:r>
            <a:r>
              <a:rPr lang="en-US" altLang="ko-KR" dirty="0"/>
              <a:t>IP</a:t>
            </a:r>
            <a:r>
              <a:rPr lang="ko-KR" altLang="en-US" dirty="0"/>
              <a:t>는 다른 네트워크 </a:t>
            </a:r>
            <a:r>
              <a:rPr lang="ko-KR" altLang="en-US" dirty="0" err="1"/>
              <a:t>끼리는</a:t>
            </a:r>
            <a:r>
              <a:rPr lang="ko-KR" altLang="en-US" dirty="0"/>
              <a:t> 같아도 된다는 것</a:t>
            </a:r>
            <a:endParaRPr lang="en-US" altLang="ko-KR" dirty="0"/>
          </a:p>
          <a:p>
            <a:r>
              <a:rPr lang="ko-KR" altLang="en-US" dirty="0"/>
              <a:t>공인 </a:t>
            </a:r>
            <a:r>
              <a:rPr lang="en-US" altLang="ko-KR" dirty="0"/>
              <a:t>IP</a:t>
            </a:r>
            <a:r>
              <a:rPr lang="ko-KR" altLang="en-US" dirty="0"/>
              <a:t>는 유일하다는 것</a:t>
            </a:r>
            <a:endParaRPr lang="en-US" altLang="ko-KR" dirty="0"/>
          </a:p>
          <a:p>
            <a:r>
              <a:rPr lang="ko-KR" altLang="en-US" dirty="0"/>
              <a:t>공인</a:t>
            </a:r>
            <a:r>
              <a:rPr lang="en-US" altLang="ko-KR" dirty="0"/>
              <a:t>IP</a:t>
            </a:r>
            <a:r>
              <a:rPr lang="ko-KR" altLang="en-US" dirty="0"/>
              <a:t>를 사설</a:t>
            </a:r>
            <a:r>
              <a:rPr lang="en-US" altLang="ko-KR" dirty="0"/>
              <a:t>IP</a:t>
            </a:r>
            <a:r>
              <a:rPr lang="ko-KR" altLang="en-US" dirty="0"/>
              <a:t>로 여러 개로 나눌 때 공유기가 하는 역할</a:t>
            </a:r>
            <a:r>
              <a:rPr lang="en-US" altLang="ko-KR" dirty="0"/>
              <a:t>(NAT)</a:t>
            </a:r>
          </a:p>
          <a:p>
            <a:r>
              <a:rPr lang="ko-KR" altLang="en-US" dirty="0"/>
              <a:t>같은 거 해서 다음번에 </a:t>
            </a:r>
            <a:r>
              <a:rPr lang="en-US" altLang="ko-KR" dirty="0"/>
              <a:t>PC </a:t>
            </a:r>
            <a:r>
              <a:rPr lang="ko-KR" altLang="en-US" dirty="0"/>
              <a:t>끼리 연결할 때 사람들이 덜 헷갈릴 수 있도록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05D16-E51C-4B6F-8BD1-71C18426303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290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05D16-E51C-4B6F-8BD1-71C18426303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55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REST의</a:t>
            </a:r>
            <a:r>
              <a:rPr lang="ko-KR" altLang="en-US" dirty="0"/>
              <a:t> 개념을 이해한다.   </a:t>
            </a:r>
            <a:endParaRPr lang="en-US" altLang="ko-KR" dirty="0"/>
          </a:p>
          <a:p>
            <a:r>
              <a:rPr lang="ko-KR" altLang="en-US" dirty="0" err="1"/>
              <a:t>REST의</a:t>
            </a:r>
            <a:r>
              <a:rPr lang="ko-KR" altLang="en-US" dirty="0"/>
              <a:t> 특징을 이해한다.    </a:t>
            </a:r>
            <a:endParaRPr lang="en-US" altLang="ko-KR" dirty="0"/>
          </a:p>
          <a:p>
            <a:r>
              <a:rPr lang="ko-KR" altLang="en-US" dirty="0"/>
              <a:t>REST </a:t>
            </a:r>
            <a:r>
              <a:rPr lang="ko-KR" altLang="en-US" dirty="0" err="1"/>
              <a:t>API의</a:t>
            </a:r>
            <a:r>
              <a:rPr lang="ko-KR" altLang="en-US" dirty="0"/>
              <a:t> 개념을 이해한다.    </a:t>
            </a:r>
            <a:endParaRPr lang="en-US" altLang="ko-KR" dirty="0"/>
          </a:p>
          <a:p>
            <a:r>
              <a:rPr lang="ko-KR" altLang="en-US" dirty="0"/>
              <a:t>REST </a:t>
            </a:r>
            <a:r>
              <a:rPr lang="ko-KR" altLang="en-US" dirty="0" err="1"/>
              <a:t>API의</a:t>
            </a:r>
            <a:r>
              <a:rPr lang="ko-KR" altLang="en-US" dirty="0"/>
              <a:t> 설계 규칙을 이해한다.    </a:t>
            </a:r>
            <a:endParaRPr lang="en-US" altLang="ko-KR" dirty="0"/>
          </a:p>
          <a:p>
            <a:r>
              <a:rPr lang="ko-KR" altLang="en-US" dirty="0" err="1"/>
              <a:t>RESTful의</a:t>
            </a:r>
            <a:r>
              <a:rPr lang="ko-KR" altLang="en-US" dirty="0"/>
              <a:t> 개념을 이해한다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05D16-E51C-4B6F-8BD1-71C18426303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92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쉽게 말해서</a:t>
            </a:r>
            <a:r>
              <a:rPr lang="en-US" altLang="ko-KR" dirty="0"/>
              <a:t>, REST</a:t>
            </a:r>
            <a:r>
              <a:rPr lang="ko-KR" altLang="en-US" dirty="0"/>
              <a:t>가 지정한 형식을 이용해서 웹에 존재하는 자원들을 활용하고 접근하기 하는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05D16-E51C-4B6F-8BD1-71C18426303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735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CRUD</a:t>
            </a:r>
            <a:r>
              <a:rPr lang="ko-KR" altLang="en-US" dirty="0"/>
              <a:t>가 </a:t>
            </a:r>
            <a:r>
              <a:rPr lang="ko-KR" altLang="en-US" dirty="0" err="1"/>
              <a:t>뭔지도</a:t>
            </a:r>
            <a:r>
              <a:rPr lang="ko-KR" altLang="en-US" dirty="0"/>
              <a:t> 설명 추가점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05D16-E51C-4B6F-8BD1-71C18426303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2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05D16-E51C-4B6F-8BD1-71C18426303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282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05D16-E51C-4B6F-8BD1-71C18426303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68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05D16-E51C-4B6F-8BD1-71C18426303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631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05D16-E51C-4B6F-8BD1-71C1842630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827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자체에서 속성을 바꾸는 방법도 있는데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 err="1"/>
              <a:t>Css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많이 활용함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05D16-E51C-4B6F-8BD1-71C1842630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495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05D16-E51C-4B6F-8BD1-71C18426303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09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05D16-E51C-4B6F-8BD1-71C18426303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686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85850" lvl="2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05D16-E51C-4B6F-8BD1-71C18426303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856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페킷이</a:t>
            </a:r>
            <a:r>
              <a:rPr lang="ko-KR" altLang="en-US" dirty="0"/>
              <a:t> 뭔지에 대한 설명은 위에 링크에서 설명함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05D16-E51C-4B6F-8BD1-71C18426303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087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oogle.co.kr/url?sa=i&amp;rct=j&amp;q=&amp;esrc=s&amp;source=images&amp;cd=&amp;cad=rja&amp;uact=8&amp;ved=2ahUKEwjHk6DZgq_hAhUKXbwKHWaOD0oQjRx6BAgBEAU&amp;url=http%3A%2F%2Fwww.technologyuk.net%2Ftelecommunications%2Finternet%2Ftcp-ip-stack.shtml&amp;psig=AOvVaw1x17ceXwaePWekem1LmrvC&amp;ust=1554212390475231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계층 건너갈 때 어떻게 변하는지 이런 것 있었으면 </a:t>
            </a:r>
            <a:r>
              <a:rPr lang="ko-KR" altLang="en-US" dirty="0" err="1"/>
              <a:t>좋겠어ㅜㄷ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05D16-E51C-4B6F-8BD1-71C18426303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289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D20F5F-C6AF-4D25-9CEC-50745DC7F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0DF3B8-7174-49C1-A9EB-7A65FFA5D4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CE631D-28FC-4A1D-A966-C54E1D139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E2C2-7C65-4416-B9B3-3E8DB94781A5}" type="datetimeFigureOut">
              <a:rPr lang="ko-KR" altLang="en-US" smtClean="0"/>
              <a:t>2019. 4. 6.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874796-8CEE-434F-9703-A4640731B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F0B486-F6F5-4A79-A370-6D83655D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C6F-189D-484E-8BB9-2F8911278C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60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FC8FD-5AB2-4C84-BB04-492AA0787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D78CDB-61EA-43CA-A83D-863157C4A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7E26D-9D1C-4DD7-8CE7-F826418BE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E2C2-7C65-4416-B9B3-3E8DB94781A5}" type="datetimeFigureOut">
              <a:rPr lang="ko-KR" altLang="en-US" smtClean="0"/>
              <a:t>2019. 4. 6.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A3EA9-01A2-48CA-8860-6DD74F99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DDDF15-A435-4DB8-88D7-83C2868B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C6F-189D-484E-8BB9-2F8911278C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08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244635-9EA7-413A-A315-E1364D0BA3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7ABBE9-4BD3-46F3-A5B5-34FB121E1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9C440D-0AF1-4FA1-96EB-0B764AA2B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E2C2-7C65-4416-B9B3-3E8DB94781A5}" type="datetimeFigureOut">
              <a:rPr lang="ko-KR" altLang="en-US" smtClean="0"/>
              <a:t>2019. 4. 6.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114C31-F715-4E9B-9A68-FAFE124B8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D37BD6-B131-43A1-BB49-9BD615691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C6F-189D-484E-8BB9-2F8911278C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74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81CD34-6BE2-4340-BE15-6968ABE7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EC4EEA-B5B0-4D31-9281-7E6DA6110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D84616-229D-45FA-A952-FDC083F51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E2C2-7C65-4416-B9B3-3E8DB94781A5}" type="datetimeFigureOut">
              <a:rPr lang="ko-KR" altLang="en-US" smtClean="0"/>
              <a:t>2019. 4. 6.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AC4488-B52E-4327-824A-C119E22CA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FD480B-8853-45A9-8D29-C516E153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C6F-189D-484E-8BB9-2F8911278C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34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28679-CECA-4D5A-BF7E-842C1917B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B6F136-DD92-448D-AA7C-B8C9542E4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D82F25-8E40-4AA8-AB15-EE46C95B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E2C2-7C65-4416-B9B3-3E8DB94781A5}" type="datetimeFigureOut">
              <a:rPr lang="ko-KR" altLang="en-US" smtClean="0"/>
              <a:t>2019. 4. 6.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88920A-E95B-4AD6-AD37-E60393C4D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AA09E7-03B2-48B1-9B89-16CABA5C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C6F-189D-484E-8BB9-2F8911278C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5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91BFE-2229-4CF7-AA7B-C02690C1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9E4144-3A8F-45F8-9FD6-A0A2F94126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7728A7-9F07-489A-A0A1-D48AA7DC8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57D473-6446-4E03-A62D-75ADDE756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E2C2-7C65-4416-B9B3-3E8DB94781A5}" type="datetimeFigureOut">
              <a:rPr lang="ko-KR" altLang="en-US" smtClean="0"/>
              <a:t>2019. 4. 6.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B7D747-3804-409E-AF7E-18E4FAFC5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A0533B-7F24-4CF9-B77D-367DD51A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C6F-189D-484E-8BB9-2F8911278C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595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7D08A-C385-497C-979C-E3B155E5E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D63D5E-1C91-4933-925D-6B0DF113A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10C410-661F-4939-BCC5-053D01640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68E12A1-9909-40F2-A25E-6012708CF3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C36F2D-F2E2-4CA2-9AAB-BD6E7A9B93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B29F64-400E-4E84-8275-88DE6B633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E2C2-7C65-4416-B9B3-3E8DB94781A5}" type="datetimeFigureOut">
              <a:rPr lang="ko-KR" altLang="en-US" smtClean="0"/>
              <a:t>2019. 4. 6.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C19BF6-7382-446A-95BB-05D5FC0E7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C2DB8A-976B-4B98-A3B6-C6A332A4C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C6F-189D-484E-8BB9-2F8911278C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796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ABF96-94E0-4073-9E42-8E7AEF17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EEF42E-543F-40CD-BCC4-99A49A52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E2C2-7C65-4416-B9B3-3E8DB94781A5}" type="datetimeFigureOut">
              <a:rPr lang="ko-KR" altLang="en-US" smtClean="0"/>
              <a:t>2019. 4. 6.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820235-DA98-4149-9F62-60006148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014F3F-CC28-43AA-9984-1325FE40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C6F-189D-484E-8BB9-2F8911278C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738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E53460-1B05-4849-BB10-02F122DE4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E2C2-7C65-4416-B9B3-3E8DB94781A5}" type="datetimeFigureOut">
              <a:rPr lang="ko-KR" altLang="en-US" smtClean="0"/>
              <a:t>2019. 4. 6.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DBD4CA-9BD7-4F54-9629-65F5D0540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71CAC8-1929-440D-9754-5F0341C3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C6F-189D-484E-8BB9-2F8911278C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52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5CBBE-634B-4746-BC20-639A3F261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8FB0AD-2047-46E2-8114-A65530223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5DA9E9-D924-4011-9510-C8474C7B6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BA0870-4B42-4400-911B-70EBD213B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E2C2-7C65-4416-B9B3-3E8DB94781A5}" type="datetimeFigureOut">
              <a:rPr lang="ko-KR" altLang="en-US" smtClean="0"/>
              <a:t>2019. 4. 6.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FB28FA-7A04-4B62-83CB-900824940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5A561E-50B6-47EC-A3AD-A633C594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C6F-189D-484E-8BB9-2F8911278C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164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A0354-B310-4F22-AA81-42D61BC57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2926BB-2EE2-45BB-BE94-305AA51CF1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62CE42-267C-4162-B378-21276C6F2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C6DD7F-AFC0-42F9-A291-FC52A14A0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E2C2-7C65-4416-B9B3-3E8DB94781A5}" type="datetimeFigureOut">
              <a:rPr lang="ko-KR" altLang="en-US" smtClean="0"/>
              <a:t>2019. 4. 6.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54437B-CD28-4332-882D-585F8AF6B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4A7617-A54F-4994-9CE2-E81E8B38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C6F-189D-484E-8BB9-2F8911278C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96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E619C4-798B-4B24-BD6D-5C1E14EA9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7B23E5-85AB-4A09-8F01-0ABC2C1A0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1953D-141C-4282-8284-D73CDCC30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EE2C2-7C65-4416-B9B3-3E8DB94781A5}" type="datetimeFigureOut">
              <a:rPr lang="ko-KR" altLang="en-US" smtClean="0"/>
              <a:t>2019. 4. 6.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4450D4-43EC-42C9-8342-C8D63B2CD3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EFA1CA-F335-4EDF-AB4C-D05C7DD5A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C6C6F-189D-484E-8BB9-2F8911278C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461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tetet.com/" TargetMode="External"/><Relationship Id="rId2" Type="http://schemas.openxmlformats.org/officeDocument/2006/relationships/hyperlink" Target="https://www.etetet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restapi.example.com/animals/mammals/whales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t apiì ëí ì´ë¯¸ì§ ê²ìê²°ê³¼">
            <a:extLst>
              <a:ext uri="{FF2B5EF4-FFF2-40B4-BE49-F238E27FC236}">
                <a16:creationId xmlns:a16="http://schemas.microsoft.com/office/drawing/2014/main" id="{7DF4B4BA-2E3A-432B-89E9-436CD1E41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10630"/>
            <a:ext cx="570547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ë¤í¸ìí¬ì ëí ì´ë¯¸ì§ ê²ìê²°ê³¼">
            <a:extLst>
              <a:ext uri="{FF2B5EF4-FFF2-40B4-BE49-F238E27FC236}">
                <a16:creationId xmlns:a16="http://schemas.microsoft.com/office/drawing/2014/main" id="{7A811B04-E8C8-47EE-B75A-41F00E4AD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20" y="832022"/>
            <a:ext cx="4871607" cy="32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EE3679-649E-4CD4-89D6-3A7AD9443F3F}"/>
              </a:ext>
            </a:extLst>
          </p:cNvPr>
          <p:cNvSpPr txBox="1"/>
          <p:nvPr/>
        </p:nvSpPr>
        <p:spPr>
          <a:xfrm>
            <a:off x="1606378" y="4893276"/>
            <a:ext cx="8526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REST API</a:t>
            </a:r>
            <a:r>
              <a:rPr lang="ko-KR" altLang="en-US" dirty="0"/>
              <a:t>와 네트워크 강의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와이빅타</a:t>
            </a:r>
            <a:r>
              <a:rPr lang="ko-KR" altLang="en-US" dirty="0"/>
              <a:t> </a:t>
            </a:r>
            <a:r>
              <a:rPr lang="en-US" altLang="ko-KR" dirty="0"/>
              <a:t>12</a:t>
            </a:r>
            <a:r>
              <a:rPr lang="ko-KR" altLang="en-US" dirty="0"/>
              <a:t>기 오은택</a:t>
            </a:r>
          </a:p>
        </p:txBody>
      </p:sp>
    </p:spTree>
    <p:extLst>
      <p:ext uri="{BB962C8B-B14F-4D97-AF65-F5344CB8AC3E}">
        <p14:creationId xmlns:p14="http://schemas.microsoft.com/office/powerpoint/2010/main" val="836825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DBE2CCE-A31A-48DB-A3DC-B3181B1EB5D5}"/>
              </a:ext>
            </a:extLst>
          </p:cNvPr>
          <p:cNvSpPr/>
          <p:nvPr/>
        </p:nvSpPr>
        <p:spPr>
          <a:xfrm>
            <a:off x="1033670" y="1028343"/>
            <a:ext cx="1038970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 (</a:t>
            </a:r>
            <a:r>
              <a:rPr lang="en-US" altLang="ko-KR" dirty="0" err="1"/>
              <a:t>HyperText</a:t>
            </a:r>
            <a:r>
              <a:rPr lang="en-US" altLang="ko-KR" dirty="0"/>
              <a:t> Transport Protocol)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ko-KR" altLang="en-US" dirty="0"/>
              <a:t>서버</a:t>
            </a:r>
            <a:r>
              <a:rPr lang="en-US" altLang="ko-KR" dirty="0"/>
              <a:t>-</a:t>
            </a:r>
            <a:r>
              <a:rPr lang="ko-KR" altLang="en-US" dirty="0"/>
              <a:t>클라이언트 모델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서버의 역할 </a:t>
            </a:r>
            <a:r>
              <a:rPr lang="en-US" altLang="ko-KR" dirty="0"/>
              <a:t>: </a:t>
            </a:r>
            <a:r>
              <a:rPr lang="ko-KR" altLang="en-US" dirty="0"/>
              <a:t>받은 요청에 대해 응답을 보내주는 것</a:t>
            </a:r>
            <a:endParaRPr lang="en-US" altLang="ko-KR" dirty="0"/>
          </a:p>
          <a:p>
            <a:r>
              <a:rPr lang="en-US" altLang="ko-KR" dirty="0"/>
              <a:t>   -&gt;</a:t>
            </a:r>
            <a:r>
              <a:rPr lang="ko-KR" altLang="en-US" dirty="0"/>
              <a:t>응답 예시 </a:t>
            </a:r>
            <a:r>
              <a:rPr lang="en-US" altLang="ko-KR" dirty="0"/>
              <a:t>: html </a:t>
            </a:r>
            <a:r>
              <a:rPr lang="ko-KR" altLang="en-US" dirty="0"/>
              <a:t>등등 여러 가지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 서버</a:t>
            </a:r>
            <a:r>
              <a:rPr lang="en-US" altLang="ko-KR" dirty="0"/>
              <a:t>-</a:t>
            </a:r>
            <a:r>
              <a:rPr lang="ko-KR" altLang="en-US" dirty="0"/>
              <a:t>클라이언트 모델로 </a:t>
            </a:r>
            <a:r>
              <a:rPr lang="en-US" altLang="ko-KR" dirty="0"/>
              <a:t>www</a:t>
            </a:r>
            <a:r>
              <a:rPr lang="ko-KR" altLang="en-US" dirty="0"/>
              <a:t>를 사용할 때 쓰인다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예시</a:t>
            </a:r>
            <a:r>
              <a:rPr lang="en-US" altLang="ko-KR" dirty="0"/>
              <a:t> : </a:t>
            </a:r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클라이언트가 서버에 데이터를 보낸다</a:t>
            </a:r>
          </a:p>
          <a:p>
            <a:pPr lvl="1"/>
            <a:r>
              <a:rPr lang="en-US" altLang="ko-KR" dirty="0"/>
              <a:t>(Request)</a:t>
            </a:r>
          </a:p>
          <a:p>
            <a:pPr lvl="1"/>
            <a:r>
              <a:rPr lang="en-US" altLang="ko-KR" dirty="0"/>
              <a:t>2. </a:t>
            </a:r>
            <a:r>
              <a:rPr lang="ko-KR" altLang="en-US" dirty="0"/>
              <a:t>서버가 클라이언트에게 데이터를 보낸다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(Response)</a:t>
            </a:r>
          </a:p>
          <a:p>
            <a:pPr lvl="1"/>
            <a:r>
              <a:rPr lang="ko-KR" altLang="en-US" dirty="0"/>
              <a:t>서로 다르게 포장된다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F9B81D-BF5B-3E41-B24D-30FF9BF3B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574" y="2573512"/>
            <a:ext cx="43688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73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A4CA79-E3DF-4336-8E0E-65CB63E3C55B}"/>
              </a:ext>
            </a:extLst>
          </p:cNvPr>
          <p:cNvSpPr/>
          <p:nvPr/>
        </p:nvSpPr>
        <p:spPr>
          <a:xfrm>
            <a:off x="862764" y="966787"/>
            <a:ext cx="9422295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24292E"/>
                </a:solidFill>
                <a:latin typeface="맑은 고딕" panose="020B0503020000020004" pitchFamily="50" charset="-127"/>
              </a:rPr>
              <a:t>REQUEST</a:t>
            </a:r>
          </a:p>
          <a:p>
            <a:endParaRPr lang="en-US" altLang="ko-KR" sz="2800" dirty="0">
              <a:solidFill>
                <a:srgbClr val="224466"/>
              </a:solidFill>
              <a:latin typeface="Segoe UI" panose="020B0502040204020203" pitchFamily="34" charset="0"/>
            </a:endParaRPr>
          </a:p>
          <a:p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Request </a:t>
            </a:r>
            <a:r>
              <a:rPr lang="ko-KR" altLang="en-US" dirty="0">
                <a:solidFill>
                  <a:srgbClr val="24292E"/>
                </a:solidFill>
                <a:latin typeface="Segoe UI" panose="020B0502040204020203" pitchFamily="34" charset="0"/>
              </a:rPr>
              <a:t>헤더는 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9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가지가 존재하지만 그 중 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GET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과 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POST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가 많이 사용된다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.</a:t>
            </a:r>
          </a:p>
          <a:p>
            <a:endParaRPr lang="en-US" altLang="ko-KR" dirty="0">
              <a:solidFill>
                <a:srgbClr val="24292E"/>
              </a:solidFill>
              <a:latin typeface="Segoe UI" panose="020B0502040204020203" pitchFamily="34" charset="0"/>
            </a:endParaRPr>
          </a:p>
          <a:p>
            <a:r>
              <a:rPr lang="ko-KR" altLang="en-US" dirty="0">
                <a:solidFill>
                  <a:srgbClr val="24292E"/>
                </a:solidFill>
                <a:latin typeface="Segoe UI" panose="020B0502040204020203" pitchFamily="34" charset="0"/>
              </a:rPr>
              <a:t>요청을 할 때는 요청에 대한 정보를 담아 서버로 보낸다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.</a:t>
            </a:r>
          </a:p>
          <a:p>
            <a:endParaRPr lang="en-US" altLang="ko-KR" dirty="0">
              <a:solidFill>
                <a:srgbClr val="24292E"/>
              </a:solidFill>
              <a:latin typeface="Segoe UI" panose="020B0502040204020203" pitchFamily="34" charset="0"/>
            </a:endParaRPr>
          </a:p>
          <a:p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1. GET : 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서버에 파일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(html 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등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)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을 요청</a:t>
            </a:r>
          </a:p>
          <a:p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만약 우리가 크롬 주소창에 </a:t>
            </a:r>
            <a:r>
              <a:rPr lang="en-US" altLang="ko-KR" dirty="0">
                <a:solidFill>
                  <a:srgbClr val="0366D7"/>
                </a:solidFill>
                <a:latin typeface="Segoe UI" panose="020B0502040204020203" pitchFamily="34" charset="0"/>
              </a:rPr>
              <a:t>www.etetet.com 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입력하고 </a:t>
            </a:r>
            <a:r>
              <a:rPr lang="ko-KR" altLang="en-US" dirty="0" err="1">
                <a:solidFill>
                  <a:srgbClr val="24292E"/>
                </a:solidFill>
                <a:latin typeface="맑은 고딕" panose="020B0503020000020004" pitchFamily="50" charset="-127"/>
              </a:rPr>
              <a:t>엔터를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 친다면 크롬은 </a:t>
            </a:r>
            <a:endParaRPr lang="en-US" altLang="ko-KR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빈 패킷을 다음과 같이 포장하여 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process</a:t>
            </a:r>
            <a:r>
              <a:rPr lang="ko-KR" altLang="en-US" dirty="0" err="1">
                <a:solidFill>
                  <a:srgbClr val="24292E"/>
                </a:solidFill>
                <a:latin typeface="맑은 고딕" panose="020B0503020000020004" pitchFamily="50" charset="-127"/>
              </a:rPr>
              <a:t>에전송한다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.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E66E42-6C81-4AE9-AB7F-062CA2490666}"/>
              </a:ext>
            </a:extLst>
          </p:cNvPr>
          <p:cNvSpPr/>
          <p:nvPr/>
        </p:nvSpPr>
        <p:spPr>
          <a:xfrm>
            <a:off x="1029177" y="412783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444444"/>
                </a:solidFill>
                <a:latin typeface="Nanum Barun Gothic"/>
              </a:rPr>
              <a:t>GET https://www.etetet.com HTTP/1.1</a:t>
            </a:r>
            <a:br>
              <a:rPr lang="en-US" altLang="ko-KR" dirty="0"/>
            </a:br>
            <a:r>
              <a:rPr lang="en-US" altLang="ko-KR" dirty="0">
                <a:solidFill>
                  <a:srgbClr val="444444"/>
                </a:solidFill>
                <a:latin typeface="Nanum Barun Gothic"/>
              </a:rPr>
              <a:t>User-Agent: Mozilla/5.0 (Windows NT 10.0; Win64; x64) ...</a:t>
            </a:r>
            <a:br>
              <a:rPr lang="en-US" altLang="ko-KR" dirty="0"/>
            </a:br>
            <a:r>
              <a:rPr lang="en-US" altLang="ko-KR" dirty="0">
                <a:solidFill>
                  <a:srgbClr val="444444"/>
                </a:solidFill>
                <a:latin typeface="Nanum Barun Gothic"/>
              </a:rPr>
              <a:t>Upgrade-Insecure-Requests: 1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060458-2C6E-E84A-B23B-ACA04D107F99}"/>
              </a:ext>
            </a:extLst>
          </p:cNvPr>
          <p:cNvSpPr/>
          <p:nvPr/>
        </p:nvSpPr>
        <p:spPr>
          <a:xfrm>
            <a:off x="862764" y="5380672"/>
            <a:ext cx="751680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패킷 </a:t>
            </a:r>
            <a:r>
              <a:rPr lang="en-US" altLang="ko-KR" dirty="0">
                <a:solidFill>
                  <a:srgbClr val="333333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:</a:t>
            </a:r>
            <a:r>
              <a:rPr lang="ko-KR" altLang="en-US" dirty="0">
                <a:solidFill>
                  <a:srgbClr val="333333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 네트워크에서는 한 번에 전송하는 정보의 단위</a:t>
            </a:r>
            <a:endParaRPr lang="en-US" altLang="ko-KR" dirty="0">
              <a:solidFill>
                <a:srgbClr val="333333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dirty="0"/>
              <a:t>통신 등에서는 모든 데이터들을 이와 같은 패킷 단위로 잘게 쪼개어서</a:t>
            </a:r>
            <a:br>
              <a:rPr lang="ko-KR" altLang="en-US" dirty="0"/>
            </a:br>
            <a:r>
              <a:rPr lang="ko-KR" altLang="en-US" dirty="0"/>
              <a:t>전송을 합니다</a:t>
            </a:r>
            <a:r>
              <a:rPr lang="en-US" altLang="ko-KR" dirty="0"/>
              <a:t>. </a:t>
            </a:r>
            <a:r>
              <a:rPr lang="ko-KR" altLang="en-US" dirty="0"/>
              <a:t>매 패킷마다에는 받을 주소지와 데이터 본 내용 그리고 </a:t>
            </a:r>
            <a:br>
              <a:rPr lang="ko-KR" altLang="en-US"/>
            </a:br>
            <a:r>
              <a:rPr lang="ko-KR" altLang="en-US"/>
              <a:t>에러 체크 </a:t>
            </a:r>
            <a:r>
              <a:rPr lang="ko-KR" altLang="en-US" dirty="0"/>
              <a:t>정보가 들어 있습니다</a:t>
            </a:r>
            <a:r>
              <a:rPr lang="en-US" altLang="ko-KR" dirty="0"/>
              <a:t>.</a:t>
            </a:r>
            <a:endParaRPr lang="en-US" altLang="ko-KR" dirty="0">
              <a:solidFill>
                <a:srgbClr val="333333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45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A4CA79-E3DF-4336-8E0E-65CB63E3C55B}"/>
              </a:ext>
            </a:extLst>
          </p:cNvPr>
          <p:cNvSpPr/>
          <p:nvPr/>
        </p:nvSpPr>
        <p:spPr>
          <a:xfrm>
            <a:off x="862764" y="966787"/>
            <a:ext cx="94222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116FC3-3208-4C96-ACE9-CBAB89A0E62F}"/>
              </a:ext>
            </a:extLst>
          </p:cNvPr>
          <p:cNvSpPr/>
          <p:nvPr/>
        </p:nvSpPr>
        <p:spPr>
          <a:xfrm>
            <a:off x="862764" y="1613118"/>
            <a:ext cx="74065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444444"/>
                </a:solidFill>
                <a:latin typeface="Nanum Barun Gothic"/>
              </a:rPr>
              <a:t>HTTP </a:t>
            </a:r>
            <a:r>
              <a:rPr lang="ko-KR" altLang="en-US" dirty="0">
                <a:solidFill>
                  <a:srgbClr val="444444"/>
                </a:solidFill>
                <a:latin typeface="Nanum Barun Gothic"/>
              </a:rPr>
              <a:t>헤더</a:t>
            </a:r>
            <a:endParaRPr lang="en-US" altLang="ko-KR" dirty="0">
              <a:solidFill>
                <a:srgbClr val="444444"/>
              </a:solidFill>
              <a:latin typeface="Nanum Barun Gothic"/>
            </a:endParaRPr>
          </a:p>
          <a:p>
            <a:endParaRPr lang="en-US" altLang="ko-KR" dirty="0">
              <a:solidFill>
                <a:srgbClr val="444444"/>
              </a:solidFill>
              <a:latin typeface="Nanum Barun Gothic"/>
            </a:endParaRPr>
          </a:p>
          <a:p>
            <a:r>
              <a:rPr lang="en-US" altLang="ko-KR" dirty="0">
                <a:solidFill>
                  <a:srgbClr val="444444"/>
                </a:solidFill>
                <a:latin typeface="Nanum Barun Gothic"/>
              </a:rPr>
              <a:t>1) </a:t>
            </a:r>
            <a:r>
              <a:rPr lang="ko-KR" altLang="en-US" dirty="0">
                <a:solidFill>
                  <a:srgbClr val="444444"/>
                </a:solidFill>
                <a:latin typeface="Nanum Barun Gothic"/>
              </a:rPr>
              <a:t>요청 헤더 </a:t>
            </a:r>
            <a:r>
              <a:rPr lang="en-US" altLang="ko-KR" dirty="0">
                <a:solidFill>
                  <a:srgbClr val="444444"/>
                </a:solidFill>
                <a:latin typeface="Nanum Barun Gothic"/>
              </a:rPr>
              <a:t>GET :  </a:t>
            </a:r>
            <a:r>
              <a:rPr lang="ko-KR" altLang="en-US" dirty="0">
                <a:solidFill>
                  <a:srgbClr val="444444"/>
                </a:solidFill>
                <a:latin typeface="Nanum Barun Gothic"/>
              </a:rPr>
              <a:t>서버에 있는 데이터를 가져오기 위해 사용</a:t>
            </a:r>
            <a:endParaRPr lang="en-US" altLang="ko-KR" dirty="0">
              <a:solidFill>
                <a:srgbClr val="444444"/>
              </a:solidFill>
              <a:latin typeface="Nanum Barun Gothic"/>
            </a:endParaRPr>
          </a:p>
          <a:p>
            <a:r>
              <a:rPr lang="en-US" altLang="ko-KR" dirty="0">
                <a:solidFill>
                  <a:srgbClr val="444444"/>
                </a:solidFill>
                <a:latin typeface="Nanum Barun Gothic"/>
              </a:rPr>
              <a:t> GET </a:t>
            </a:r>
            <a:r>
              <a:rPr lang="en-US" altLang="ko-KR" dirty="0">
                <a:solidFill>
                  <a:srgbClr val="444444"/>
                </a:solidFill>
                <a:latin typeface="Nanum Barun Gothic"/>
                <a:hlinkClick r:id="rId2"/>
              </a:rPr>
              <a:t>https://www.etetet.com</a:t>
            </a:r>
            <a:r>
              <a:rPr lang="en-US" altLang="ko-KR" dirty="0">
                <a:solidFill>
                  <a:srgbClr val="444444"/>
                </a:solidFill>
                <a:latin typeface="Nanum Barun Gothic"/>
              </a:rPr>
              <a:t> HTTP/1.1</a:t>
            </a:r>
          </a:p>
          <a:p>
            <a:r>
              <a:rPr lang="en-US" altLang="ko-KR" dirty="0">
                <a:solidFill>
                  <a:srgbClr val="444444"/>
                </a:solidFill>
                <a:latin typeface="Nanum Barun Gothic"/>
              </a:rPr>
              <a:t> </a:t>
            </a:r>
            <a:r>
              <a:rPr lang="en-US" altLang="ko-KR" dirty="0"/>
              <a:t>http 1.1 </a:t>
            </a:r>
            <a:r>
              <a:rPr lang="ko-KR" altLang="en-US" dirty="0"/>
              <a:t>버전으로 </a:t>
            </a:r>
            <a:r>
              <a:rPr lang="en-US" altLang="ko-KR" dirty="0">
                <a:solidFill>
                  <a:srgbClr val="444444"/>
                </a:solidFill>
                <a:latin typeface="Nanum Barun Gothic"/>
                <a:hlinkClick r:id="rId3"/>
              </a:rPr>
              <a:t>www.etetet.com</a:t>
            </a:r>
            <a:r>
              <a:rPr lang="en-US" altLang="ko-KR" dirty="0">
                <a:solidFill>
                  <a:srgbClr val="444444"/>
                </a:solidFill>
                <a:latin typeface="Nanum Barun Gothic"/>
              </a:rPr>
              <a:t> </a:t>
            </a:r>
            <a:r>
              <a:rPr lang="ko-KR" altLang="en-US" dirty="0">
                <a:solidFill>
                  <a:srgbClr val="444444"/>
                </a:solidFill>
                <a:latin typeface="Nanum Barun Gothic"/>
              </a:rPr>
              <a:t>요청한다</a:t>
            </a:r>
            <a:r>
              <a:rPr lang="en-US" altLang="ko-KR" dirty="0">
                <a:solidFill>
                  <a:srgbClr val="444444"/>
                </a:solidFill>
                <a:latin typeface="Nanum Barun Gothic"/>
              </a:rPr>
              <a:t>.</a:t>
            </a:r>
          </a:p>
          <a:p>
            <a:endParaRPr lang="en-US" altLang="ko-KR" dirty="0">
              <a:solidFill>
                <a:srgbClr val="444444"/>
              </a:solidFill>
              <a:latin typeface="Nanum Barun Gothic"/>
            </a:endParaRPr>
          </a:p>
          <a:p>
            <a:endParaRPr lang="en-US" altLang="ko-KR" dirty="0">
              <a:solidFill>
                <a:srgbClr val="444444"/>
              </a:solidFill>
              <a:latin typeface="Nanum Barun Gothic"/>
            </a:endParaRPr>
          </a:p>
          <a:p>
            <a:r>
              <a:rPr lang="en-US" altLang="ko-KR" dirty="0">
                <a:solidFill>
                  <a:srgbClr val="444444"/>
                </a:solidFill>
                <a:latin typeface="Nanum Barun Gothic"/>
              </a:rPr>
              <a:t>2) User-Agent: Mozilla/5.0 (Windows NT 10.0; Win64; x64) ...</a:t>
            </a:r>
          </a:p>
          <a:p>
            <a:endParaRPr lang="en-US" altLang="ko-KR" dirty="0">
              <a:solidFill>
                <a:srgbClr val="444444"/>
              </a:solidFill>
              <a:latin typeface="Nanum Barun Gothic"/>
            </a:endParaRPr>
          </a:p>
          <a:p>
            <a:r>
              <a:rPr lang="en-US" altLang="ko-KR" dirty="0">
                <a:solidFill>
                  <a:srgbClr val="444444"/>
                </a:solidFill>
                <a:latin typeface="Nanum Barun Gothic"/>
              </a:rPr>
              <a:t> </a:t>
            </a:r>
            <a:r>
              <a:rPr lang="ko-KR" altLang="en-US" dirty="0">
                <a:solidFill>
                  <a:srgbClr val="444444"/>
                </a:solidFill>
                <a:latin typeface="Nanum Barun Gothic"/>
              </a:rPr>
              <a:t>요청에 대한 정보</a:t>
            </a:r>
            <a:endParaRPr lang="en-US" altLang="ko-KR" dirty="0">
              <a:solidFill>
                <a:srgbClr val="444444"/>
              </a:solidFill>
              <a:latin typeface="Nanum Barun Gothic"/>
            </a:endParaRPr>
          </a:p>
          <a:p>
            <a:r>
              <a:rPr lang="en-US" altLang="ko-KR" dirty="0">
                <a:solidFill>
                  <a:srgbClr val="444444"/>
                </a:solidFill>
                <a:latin typeface="Nanum Barun Gothic"/>
              </a:rPr>
              <a:t>  e.g. User-Agent : </a:t>
            </a:r>
            <a:r>
              <a:rPr lang="ko-KR" altLang="en-US" dirty="0">
                <a:solidFill>
                  <a:srgbClr val="444444"/>
                </a:solidFill>
                <a:latin typeface="Nanum Barun Gothic"/>
              </a:rPr>
              <a:t>클라이언트 소프트웨어의 이름과 버전 등</a:t>
            </a:r>
            <a:endParaRPr lang="en-US" altLang="ko-KR" dirty="0">
              <a:solidFill>
                <a:srgbClr val="444444"/>
              </a:solidFill>
              <a:latin typeface="Nanum Barun Gothic"/>
            </a:endParaRPr>
          </a:p>
          <a:p>
            <a:r>
              <a:rPr lang="en-US" altLang="ko-KR" dirty="0">
                <a:solidFill>
                  <a:srgbClr val="444444"/>
                </a:solidFill>
                <a:latin typeface="Nanum Barun Gothic"/>
              </a:rPr>
              <a:t>          Accept : </a:t>
            </a:r>
            <a:r>
              <a:rPr lang="ko-KR" altLang="en-US" dirty="0">
                <a:solidFill>
                  <a:srgbClr val="444444"/>
                </a:solidFill>
                <a:latin typeface="Nanum Barun Gothic"/>
              </a:rPr>
              <a:t>클라이언트가 허용할 수 있는 파일 형식</a:t>
            </a:r>
            <a:r>
              <a:rPr lang="en-US" altLang="ko-KR" dirty="0">
                <a:solidFill>
                  <a:srgbClr val="444444"/>
                </a:solidFill>
                <a:latin typeface="Nanum Barun Gothic"/>
              </a:rPr>
              <a:t>(MIME TYE) </a:t>
            </a:r>
            <a:r>
              <a:rPr lang="ko-KR" altLang="en-US" dirty="0">
                <a:solidFill>
                  <a:srgbClr val="444444"/>
                </a:solidFill>
                <a:latin typeface="Nanum Barun Gothic"/>
              </a:rPr>
              <a:t>등등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0275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A4CA79-E3DF-4336-8E0E-65CB63E3C55B}"/>
              </a:ext>
            </a:extLst>
          </p:cNvPr>
          <p:cNvSpPr/>
          <p:nvPr/>
        </p:nvSpPr>
        <p:spPr>
          <a:xfrm>
            <a:off x="954156" y="1716194"/>
            <a:ext cx="955481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요청헤더</a:t>
            </a:r>
            <a:r>
              <a:rPr lang="ko-KR" altLang="en-US" dirty="0"/>
              <a:t> </a:t>
            </a:r>
            <a:r>
              <a:rPr lang="en-US" altLang="ko-KR" dirty="0"/>
              <a:t>POST : </a:t>
            </a:r>
            <a:r>
              <a:rPr lang="ko-KR" altLang="en-US" dirty="0"/>
              <a:t>서버의 값이나 상태를 바꾸기 위해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서버에 검색어</a:t>
            </a:r>
            <a:r>
              <a:rPr lang="en-US" altLang="ko-KR" dirty="0"/>
              <a:t>, id </a:t>
            </a:r>
            <a:r>
              <a:rPr lang="ko-KR" altLang="en-US" dirty="0"/>
              <a:t>등의 데이터를 전달한다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Form</a:t>
            </a:r>
            <a:r>
              <a:rPr lang="ko-KR" altLang="en-US" dirty="0"/>
              <a:t>을 이용해서 </a:t>
            </a:r>
            <a:r>
              <a:rPr lang="en-US" altLang="ko-KR" dirty="0"/>
              <a:t>submit </a:t>
            </a:r>
            <a:r>
              <a:rPr lang="ko-KR" altLang="en-US" dirty="0"/>
              <a:t>하는 방식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GET</a:t>
            </a:r>
            <a:r>
              <a:rPr lang="ko-KR" altLang="en-US" dirty="0"/>
              <a:t>과 </a:t>
            </a:r>
            <a:r>
              <a:rPr lang="en-US" altLang="ko-KR" dirty="0"/>
              <a:t>POST</a:t>
            </a:r>
            <a:r>
              <a:rPr lang="ko-KR" altLang="en-US" dirty="0"/>
              <a:t>의 차이 요약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GET</a:t>
            </a:r>
            <a:r>
              <a:rPr lang="ko-KR" altLang="en-US" dirty="0"/>
              <a:t>은 가져오는 것이고</a:t>
            </a:r>
            <a:r>
              <a:rPr lang="en-US" altLang="ko-KR" dirty="0"/>
              <a:t>, POST</a:t>
            </a:r>
            <a:r>
              <a:rPr lang="ko-KR" altLang="en-US" dirty="0"/>
              <a:t>는 수행하는 것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3925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A4CA79-E3DF-4336-8E0E-65CB63E3C55B}"/>
              </a:ext>
            </a:extLst>
          </p:cNvPr>
          <p:cNvSpPr/>
          <p:nvPr/>
        </p:nvSpPr>
        <p:spPr>
          <a:xfrm>
            <a:off x="954155" y="1716194"/>
            <a:ext cx="971384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Response</a:t>
            </a:r>
          </a:p>
          <a:p>
            <a:endParaRPr lang="en-US" altLang="ko-KR" dirty="0"/>
          </a:p>
          <a:p>
            <a:r>
              <a:rPr lang="ko-KR" altLang="en-US" dirty="0"/>
              <a:t>서버에서 클라이언트에게 파일을 전송할 때 사용한다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예</a:t>
            </a:r>
            <a:r>
              <a:rPr lang="en-US" altLang="ko-KR" dirty="0"/>
              <a:t>: html </a:t>
            </a:r>
            <a:r>
              <a:rPr lang="ko-KR" altLang="en-US" dirty="0"/>
              <a:t>파일을 </a:t>
            </a:r>
            <a:r>
              <a:rPr lang="ko-KR" altLang="en-US" dirty="0" err="1"/>
              <a:t>패킷단위로</a:t>
            </a:r>
            <a:r>
              <a:rPr lang="ko-KR" altLang="en-US" dirty="0"/>
              <a:t> 자른 후 </a:t>
            </a:r>
            <a:r>
              <a:rPr lang="en-US" altLang="ko-KR" dirty="0"/>
              <a:t>response code, header</a:t>
            </a:r>
            <a:r>
              <a:rPr lang="ko-KR" altLang="en-US" dirty="0"/>
              <a:t>를 패킷에 붙여 포장한 후 보낸다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유명한 </a:t>
            </a:r>
            <a:r>
              <a:rPr lang="en-US" altLang="ko-KR" dirty="0"/>
              <a:t>response code</a:t>
            </a:r>
            <a:r>
              <a:rPr lang="ko-KR" altLang="en-US" dirty="0"/>
              <a:t>로는 </a:t>
            </a:r>
            <a:r>
              <a:rPr lang="en-US" altLang="ko-KR" dirty="0"/>
              <a:t>200(</a:t>
            </a:r>
            <a:r>
              <a:rPr lang="ko-KR" altLang="en-US" dirty="0"/>
              <a:t>오류 없이 전송 성공</a:t>
            </a:r>
            <a:r>
              <a:rPr lang="en-US" altLang="ko-KR" dirty="0"/>
              <a:t>), 404(</a:t>
            </a:r>
            <a:r>
              <a:rPr lang="ko-KR" altLang="en-US" dirty="0"/>
              <a:t>요청한 파</a:t>
            </a:r>
          </a:p>
          <a:p>
            <a:r>
              <a:rPr lang="ko-KR" altLang="en-US" dirty="0"/>
              <a:t>일을 서버에서 찾을 수 없음</a:t>
            </a:r>
            <a:r>
              <a:rPr lang="en-US" altLang="ko-KR" dirty="0"/>
              <a:t>) </a:t>
            </a:r>
            <a:r>
              <a:rPr lang="ko-KR" altLang="en-US" dirty="0"/>
              <a:t>등이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크롬을 사용할 때</a:t>
            </a:r>
            <a:endParaRPr lang="en-US" altLang="ko-KR" dirty="0"/>
          </a:p>
          <a:p>
            <a:r>
              <a:rPr lang="ko-KR" altLang="en-US" dirty="0"/>
              <a:t>우리가 크롬에서 링크를 누르면</a:t>
            </a:r>
          </a:p>
          <a:p>
            <a:r>
              <a:rPr lang="en-US" altLang="ko-KR" dirty="0"/>
              <a:t>1. http get </a:t>
            </a:r>
            <a:r>
              <a:rPr lang="ko-KR" altLang="en-US" dirty="0"/>
              <a:t>패킷을 보내고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서버로 부터 </a:t>
            </a:r>
            <a:r>
              <a:rPr lang="en-US" altLang="ko-KR" dirty="0"/>
              <a:t>http response</a:t>
            </a:r>
            <a:r>
              <a:rPr lang="ko-KR" altLang="en-US" dirty="0"/>
              <a:t>로 패킷을 받아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받은 패킷을 토대로 </a:t>
            </a:r>
            <a:r>
              <a:rPr lang="en-US" altLang="ko-KR" dirty="0"/>
              <a:t>html </a:t>
            </a:r>
            <a:r>
              <a:rPr lang="ko-KR" altLang="en-US" dirty="0"/>
              <a:t>파일을 렌더링 하여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9944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B0546B-861D-47D9-8578-0A59050AB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16" y="1106704"/>
            <a:ext cx="5516550" cy="4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7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4182D4-7F0A-4FFC-82E2-04F421AC0F9C}"/>
              </a:ext>
            </a:extLst>
          </p:cNvPr>
          <p:cNvSpPr/>
          <p:nvPr/>
        </p:nvSpPr>
        <p:spPr>
          <a:xfrm>
            <a:off x="1380564" y="1336119"/>
            <a:ext cx="873162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24292E"/>
                </a:solidFill>
                <a:latin typeface="맑은 고딕" panose="020B0503020000020004" pitchFamily="50" charset="-127"/>
              </a:rPr>
              <a:t>Cookie</a:t>
            </a:r>
            <a:r>
              <a:rPr lang="ko-KR" altLang="en-US" sz="2400" b="1" dirty="0">
                <a:solidFill>
                  <a:srgbClr val="24292E"/>
                </a:solidFill>
                <a:latin typeface="맑은 고딕" panose="020B0503020000020004" pitchFamily="50" charset="-127"/>
              </a:rPr>
              <a:t>란</a:t>
            </a:r>
            <a:r>
              <a:rPr lang="en-US" altLang="ko-KR" sz="2400" b="1" dirty="0">
                <a:solidFill>
                  <a:srgbClr val="24292E"/>
                </a:solidFill>
                <a:latin typeface="맑은 고딕" panose="020B0503020000020004" pitchFamily="50" charset="-127"/>
              </a:rPr>
              <a:t>?</a:t>
            </a:r>
          </a:p>
          <a:p>
            <a:endParaRPr lang="en-US" altLang="ko-KR" sz="2800" dirty="0">
              <a:solidFill>
                <a:srgbClr val="224466"/>
              </a:solidFill>
              <a:latin typeface="Segoe UI" panose="020B0502040204020203" pitchFamily="34" charset="0"/>
            </a:endParaRPr>
          </a:p>
          <a:p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 </a:t>
            </a:r>
            <a:r>
              <a:rPr lang="ko-KR" altLang="en-US" dirty="0">
                <a:solidFill>
                  <a:srgbClr val="24292E"/>
                </a:solidFill>
                <a:latin typeface="Segoe UI" panose="020B0502040204020203" pitchFamily="34" charset="0"/>
              </a:rPr>
              <a:t>정의 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: </a:t>
            </a:r>
          </a:p>
          <a:p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  User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와 서버 사이에 상태</a:t>
            </a: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세션</a:t>
            </a: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를 유지하기 위한 방법</a:t>
            </a:r>
            <a:endParaRPr lang="en-US" altLang="ko-KR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endParaRPr lang="en-US" altLang="ko-KR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예시</a:t>
            </a: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 : </a:t>
            </a:r>
          </a:p>
          <a:p>
            <a:endParaRPr lang="ko-KR" altLang="en-US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 지마켓에 접속하여 로그인도 하지 않고 장바구니를 담는다</a:t>
            </a: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</a:p>
          <a:p>
            <a:endParaRPr lang="en-US" altLang="ko-KR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 1. 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지마켓에 접속하면 서버는 </a:t>
            </a: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html 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파일과 함께 </a:t>
            </a: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unique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한 </a:t>
            </a: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id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를 만들어서 </a:t>
            </a:r>
            <a:r>
              <a:rPr lang="en-US" altLang="ko-KR" dirty="0" err="1">
                <a:solidFill>
                  <a:srgbClr val="24292E"/>
                </a:solidFill>
                <a:latin typeface="맑은 고딕" panose="020B0503020000020004" pitchFamily="50" charset="-127"/>
              </a:rPr>
              <a:t>db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에 </a:t>
            </a:r>
            <a:endParaRPr lang="en-US" altLang="ko-KR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    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저장하고 </a:t>
            </a: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cookie 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파일을 보낸다</a:t>
            </a: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 2. 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크롬은 쿠키 파일을 저장하여 관리한다</a:t>
            </a: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 3. 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우리가 다른 상품 페이지로 넘어갈 때</a:t>
            </a: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크롬은 </a:t>
            </a: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request packet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에 쿠키도 같이 </a:t>
            </a:r>
            <a:endParaRPr lang="en-US" altLang="ko-KR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    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전송한다</a:t>
            </a: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덕분에 지마켓은 우리가 아까 그 사람이라는 것을 알 수 있다</a:t>
            </a: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</a:p>
          <a:p>
            <a:endParaRPr lang="en-US" altLang="ko-KR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    쿠키를 삭제하면 로그인이 다 해지되는 것도 이 때문</a:t>
            </a: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!</a:t>
            </a:r>
            <a:endParaRPr lang="ko-KR" altLang="en-US" dirty="0">
              <a:solidFill>
                <a:srgbClr val="24292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882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7AE97-7220-4CC8-B522-2984A768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인터넷 </a:t>
            </a:r>
            <a:r>
              <a:rPr lang="en-US" altLang="ko-KR" dirty="0"/>
              <a:t>5</a:t>
            </a:r>
            <a:r>
              <a:rPr lang="ko-KR" altLang="en-US" dirty="0"/>
              <a:t>계층</a:t>
            </a:r>
            <a:r>
              <a:rPr lang="en-US" altLang="ko-KR" dirty="0"/>
              <a:t>(Internet 5 Layer)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8D77DB-55B2-40D5-B5C1-0A24CA976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ì¸í°ë· 5 Layerì ëí ì´ë¯¸ì§ ê²ìê²°ê³¼">
            <a:extLst>
              <a:ext uri="{FF2B5EF4-FFF2-40B4-BE49-F238E27FC236}">
                <a16:creationId xmlns:a16="http://schemas.microsoft.com/office/drawing/2014/main" id="{3E911CBB-91E1-4348-8996-128E4C3DC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34929"/>
            <a:ext cx="9623144" cy="413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510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D623CA-5879-D441-9D68-EF8FBF75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82" y="1266124"/>
            <a:ext cx="5217117" cy="423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05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E25B981-FDF9-43FE-95A7-C73E6399F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787" y="42862"/>
            <a:ext cx="492442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93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BC7455-780F-4B98-B4E6-C195D0723A36}"/>
              </a:ext>
            </a:extLst>
          </p:cNvPr>
          <p:cNvSpPr txBox="1"/>
          <p:nvPr/>
        </p:nvSpPr>
        <p:spPr>
          <a:xfrm>
            <a:off x="1007165" y="1383778"/>
            <a:ext cx="922351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네트워크</a:t>
            </a:r>
            <a:endParaRPr lang="en-US" altLang="ko-KR" sz="2800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dirty="0"/>
              <a:t>컴퓨터와 컴퓨터 사이의 데이터를 전송하는 </a:t>
            </a:r>
            <a:r>
              <a:rPr lang="ko-KR" altLang="en-US" dirty="0" err="1"/>
              <a:t>전송망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크게 두 가지 측면이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ko-KR" altLang="en-US" dirty="0"/>
              <a:t>  </a:t>
            </a:r>
            <a:r>
              <a:rPr lang="en-US" altLang="ko-KR" dirty="0"/>
              <a:t>1) </a:t>
            </a:r>
            <a:r>
              <a:rPr lang="ko-KR" altLang="en-US" dirty="0"/>
              <a:t>하드웨어적 측면</a:t>
            </a:r>
            <a:endParaRPr lang="en-US" altLang="ko-KR" dirty="0"/>
          </a:p>
          <a:p>
            <a:r>
              <a:rPr lang="ko-KR" altLang="en-US" dirty="0"/>
              <a:t>        </a:t>
            </a:r>
            <a:r>
              <a:rPr lang="en-US" altLang="ko-KR" dirty="0"/>
              <a:t>e.g. </a:t>
            </a:r>
            <a:r>
              <a:rPr lang="ko-KR" altLang="en-US" dirty="0"/>
              <a:t>라우터</a:t>
            </a:r>
            <a:r>
              <a:rPr lang="en-US" altLang="ko-KR" dirty="0"/>
              <a:t>, </a:t>
            </a:r>
            <a:r>
              <a:rPr lang="ko-KR" altLang="en-US" dirty="0"/>
              <a:t>스위치</a:t>
            </a:r>
            <a:r>
              <a:rPr lang="en-US" altLang="ko-KR" dirty="0"/>
              <a:t>, ISP </a:t>
            </a:r>
            <a:r>
              <a:rPr lang="ko-KR" altLang="en-US" dirty="0"/>
              <a:t>등</a:t>
            </a:r>
          </a:p>
          <a:p>
            <a:endParaRPr lang="ko-KR" altLang="en-US" dirty="0"/>
          </a:p>
          <a:p>
            <a:r>
              <a:rPr lang="en-US" altLang="ko-KR" dirty="0"/>
              <a:t>  2) </a:t>
            </a:r>
            <a:r>
              <a:rPr lang="ko-KR" altLang="en-US" dirty="0" err="1"/>
              <a:t>소프트웨적</a:t>
            </a:r>
            <a:r>
              <a:rPr lang="ko-KR" altLang="en-US" dirty="0"/>
              <a:t> 측면</a:t>
            </a:r>
          </a:p>
          <a:p>
            <a:r>
              <a:rPr lang="en-US" altLang="ko-KR" dirty="0"/>
              <a:t>        e.g. </a:t>
            </a:r>
            <a:r>
              <a:rPr lang="en-US" altLang="ko-KR" i="1" dirty="0"/>
              <a:t>Protocol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8380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7C55B2E-08C6-40EA-B843-051F7254F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91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7AE97-7220-4CC8-B522-2984A7682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066" y="681037"/>
            <a:ext cx="10515600" cy="1325563"/>
          </a:xfrm>
        </p:spPr>
        <p:txBody>
          <a:bodyPr/>
          <a:lstStyle/>
          <a:p>
            <a:r>
              <a:rPr lang="ko-KR" altLang="en-US" dirty="0"/>
              <a:t>인터넷 </a:t>
            </a:r>
            <a:r>
              <a:rPr lang="en-US" altLang="ko-KR" dirty="0"/>
              <a:t>5</a:t>
            </a:r>
            <a:r>
              <a:rPr lang="ko-KR" altLang="en-US" dirty="0"/>
              <a:t>계층</a:t>
            </a:r>
            <a:r>
              <a:rPr lang="en-US" altLang="ko-KR" dirty="0"/>
              <a:t>(Internet 5 Layer)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8D77DB-55B2-40D5-B5C1-0A24CA976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 descr="https://mblogthumb-phinf.pstatic.net/20110630_145/takakobj_1309374161032q6tgQ_JPEG/1.jpg?type=w2">
            <a:extLst>
              <a:ext uri="{FF2B5EF4-FFF2-40B4-BE49-F238E27FC236}">
                <a16:creationId xmlns:a16="http://schemas.microsoft.com/office/drawing/2014/main" id="{353B086B-C6F8-4B9E-8CC8-3FEEC4E81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530" y="2733974"/>
            <a:ext cx="70485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691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7AE97-7220-4CC8-B522-2984A768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 Layer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CFEEB3-BC93-4231-98C6-DF620E0E4FFE}"/>
              </a:ext>
            </a:extLst>
          </p:cNvPr>
          <p:cNvSpPr/>
          <p:nvPr/>
        </p:nvSpPr>
        <p:spPr>
          <a:xfrm>
            <a:off x="1656522" y="1690688"/>
            <a:ext cx="91970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통신망으로 연결된 응용 프로세서들의 정보교환이 되는 계층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프로토콜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: 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예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FTP, HTTP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이런 것들이 바로 응용계층이라는 것이다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1B38013-2F0E-4DFC-91D1-5E40EA8D1F7C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Transport Layer</a:t>
            </a:r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B63882-5566-4740-9D76-09F031893EC0}"/>
              </a:ext>
            </a:extLst>
          </p:cNvPr>
          <p:cNvSpPr/>
          <p:nvPr/>
        </p:nvSpPr>
        <p:spPr>
          <a:xfrm>
            <a:off x="1656522" y="3687901"/>
            <a:ext cx="9963978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4292E"/>
                </a:solidFill>
                <a:latin typeface="Segoe UI" panose="020B0502040204020203" pitchFamily="34" charset="0"/>
              </a:rPr>
              <a:t>어떤 데이터를 전송하고 어떤 방식으로 전송하는 것인지에 관한 계층</a:t>
            </a:r>
            <a:endParaRPr lang="en-US" altLang="ko-KR" dirty="0">
              <a:solidFill>
                <a:srgbClr val="24292E"/>
              </a:solidFill>
              <a:latin typeface="Segoe UI" panose="020B0502040204020203" pitchFamily="34" charset="0"/>
            </a:endParaRPr>
          </a:p>
          <a:p>
            <a:endParaRPr lang="en-US" altLang="ko-KR" dirty="0">
              <a:solidFill>
                <a:srgbClr val="24292E"/>
              </a:solidFill>
              <a:latin typeface="Segoe UI" panose="020B0502040204020203" pitchFamily="34" charset="0"/>
            </a:endParaRPr>
          </a:p>
          <a:p>
            <a:r>
              <a:rPr lang="ko-KR" altLang="en-US" sz="2000" dirty="0">
                <a:solidFill>
                  <a:srgbClr val="24292E"/>
                </a:solidFill>
                <a:latin typeface="Segoe UI" panose="020B0502040204020203" pitchFamily="34" charset="0"/>
              </a:rPr>
              <a:t>프로토콜 </a:t>
            </a:r>
            <a:r>
              <a:rPr lang="en-US" altLang="ko-KR" sz="2000" dirty="0">
                <a:solidFill>
                  <a:srgbClr val="24292E"/>
                </a:solidFill>
                <a:latin typeface="Segoe UI" panose="020B0502040204020203" pitchFamily="34" charset="0"/>
              </a:rPr>
              <a:t>: TCP (</a:t>
            </a:r>
            <a:r>
              <a:rPr lang="ko-KR" altLang="en-US" sz="2000" dirty="0">
                <a:solidFill>
                  <a:srgbClr val="24292E"/>
                </a:solidFill>
                <a:latin typeface="Segoe UI" panose="020B0502040204020203" pitchFamily="34" charset="0"/>
              </a:rPr>
              <a:t>연결 지향</a:t>
            </a:r>
            <a:r>
              <a:rPr lang="en-US" altLang="ko-KR" sz="2000" dirty="0">
                <a:solidFill>
                  <a:srgbClr val="24292E"/>
                </a:solidFill>
                <a:latin typeface="Segoe UI" panose="020B0502040204020203" pitchFamily="34" charset="0"/>
              </a:rPr>
              <a:t>), UDP (</a:t>
            </a:r>
            <a:r>
              <a:rPr lang="ko-KR" altLang="en-US" sz="2000" dirty="0" err="1">
                <a:solidFill>
                  <a:srgbClr val="24292E"/>
                </a:solidFill>
                <a:latin typeface="Segoe UI" panose="020B0502040204020203" pitchFamily="34" charset="0"/>
              </a:rPr>
              <a:t>비연결</a:t>
            </a:r>
            <a:r>
              <a:rPr lang="ko-KR" altLang="en-US" sz="2000" dirty="0">
                <a:solidFill>
                  <a:srgbClr val="24292E"/>
                </a:solidFill>
                <a:latin typeface="Segoe UI" panose="020B0502040204020203" pitchFamily="34" charset="0"/>
              </a:rPr>
              <a:t> 지향</a:t>
            </a:r>
            <a:r>
              <a:rPr lang="en-US" altLang="ko-KR" sz="2000" dirty="0">
                <a:solidFill>
                  <a:srgbClr val="24292E"/>
                </a:solidFill>
                <a:latin typeface="Segoe UI" panose="020B0502040204020203" pitchFamily="34" charset="0"/>
              </a:rPr>
              <a:t>)</a:t>
            </a:r>
          </a:p>
          <a:p>
            <a:endParaRPr lang="en-US" altLang="ko-KR" sz="2000" dirty="0">
              <a:solidFill>
                <a:srgbClr val="24292E"/>
              </a:solidFill>
              <a:latin typeface="Segoe UI" panose="020B0502040204020203" pitchFamily="34" charset="0"/>
            </a:endParaRPr>
          </a:p>
          <a:p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TCP, UDP 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등이 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application layer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에서 받은 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packet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에 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port number 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등을 추가해서 전송한다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.</a:t>
            </a:r>
          </a:p>
          <a:p>
            <a:endParaRPr lang="en-US" altLang="ko-KR" dirty="0">
              <a:solidFill>
                <a:srgbClr val="24292E"/>
              </a:solidFill>
              <a:latin typeface="Segoe UI" panose="020B0502040204020203" pitchFamily="34" charset="0"/>
            </a:endParaRPr>
          </a:p>
          <a:p>
            <a:r>
              <a:rPr lang="ko-KR" altLang="en-US" dirty="0">
                <a:solidFill>
                  <a:srgbClr val="24292E"/>
                </a:solidFill>
                <a:latin typeface="Segoe UI" panose="020B0502040204020203" pitchFamily="34" charset="0"/>
              </a:rPr>
              <a:t>   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* </a:t>
            </a:r>
            <a:r>
              <a:rPr lang="ko-KR" altLang="en-US" dirty="0">
                <a:solidFill>
                  <a:srgbClr val="24292E"/>
                </a:solidFill>
                <a:latin typeface="Segoe UI" panose="020B0502040204020203" pitchFamily="34" charset="0"/>
              </a:rPr>
              <a:t>프로세스 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: </a:t>
            </a:r>
            <a:r>
              <a:rPr lang="ko-KR" altLang="en-US" dirty="0">
                <a:solidFill>
                  <a:srgbClr val="24292E"/>
                </a:solidFill>
                <a:latin typeface="Segoe UI" panose="020B0502040204020203" pitchFamily="34" charset="0"/>
              </a:rPr>
              <a:t>컴퓨터가 진행하고 있는 프로세스 </a:t>
            </a:r>
            <a:endParaRPr lang="en-US" altLang="ko-KR" dirty="0">
              <a:solidFill>
                <a:srgbClr val="24292E"/>
              </a:solidFill>
              <a:latin typeface="Segoe UI" panose="020B0502040204020203" pitchFamily="34" charset="0"/>
            </a:endParaRPr>
          </a:p>
          <a:p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   -&gt; </a:t>
            </a:r>
            <a:r>
              <a:rPr lang="ko-KR" altLang="en-US" dirty="0">
                <a:solidFill>
                  <a:srgbClr val="24292E"/>
                </a:solidFill>
                <a:latin typeface="Segoe UI" panose="020B0502040204020203" pitchFamily="34" charset="0"/>
              </a:rPr>
              <a:t>각 프로세스는 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socket</a:t>
            </a:r>
            <a:r>
              <a:rPr lang="ko-KR" altLang="en-US" dirty="0">
                <a:solidFill>
                  <a:srgbClr val="24292E"/>
                </a:solidFill>
                <a:latin typeface="Segoe UI" panose="020B0502040204020203" pitchFamily="34" charset="0"/>
              </a:rPr>
              <a:t>을 가지고 있고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, socket</a:t>
            </a:r>
            <a:r>
              <a:rPr lang="ko-KR" altLang="en-US" dirty="0">
                <a:solidFill>
                  <a:srgbClr val="24292E"/>
                </a:solidFill>
                <a:latin typeface="Segoe UI" panose="020B0502040204020203" pitchFamily="34" charset="0"/>
              </a:rPr>
              <a:t>마다 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unique</a:t>
            </a:r>
            <a:r>
              <a:rPr lang="ko-KR" altLang="en-US" dirty="0">
                <a:solidFill>
                  <a:srgbClr val="24292E"/>
                </a:solidFill>
                <a:latin typeface="Segoe UI" panose="020B0502040204020203" pitchFamily="34" charset="0"/>
              </a:rPr>
              <a:t>한 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port </a:t>
            </a:r>
            <a:r>
              <a:rPr lang="ko-KR" altLang="en-US" dirty="0">
                <a:solidFill>
                  <a:srgbClr val="24292E"/>
                </a:solidFill>
                <a:latin typeface="Segoe UI" panose="020B0502040204020203" pitchFamily="34" charset="0"/>
              </a:rPr>
              <a:t>번호가 있으며</a:t>
            </a:r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]</a:t>
            </a:r>
          </a:p>
          <a:p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   -&gt; </a:t>
            </a:r>
            <a:r>
              <a:rPr lang="ko-KR" altLang="en-US" dirty="0">
                <a:solidFill>
                  <a:srgbClr val="24292E"/>
                </a:solidFill>
                <a:latin typeface="Segoe UI" panose="020B0502040204020203" pitchFamily="34" charset="0"/>
              </a:rPr>
              <a:t>이를 통해 어떤 프로세스에 전달할지 결정할 수 있는 것</a:t>
            </a:r>
            <a:endParaRPr lang="en-US" altLang="ko-KR" dirty="0">
              <a:solidFill>
                <a:srgbClr val="24292E"/>
              </a:solidFill>
              <a:latin typeface="Segoe UI" panose="020B0502040204020203" pitchFamily="34" charset="0"/>
            </a:endParaRPr>
          </a:p>
          <a:p>
            <a:r>
              <a:rPr lang="en-US" altLang="ko-KR" dirty="0">
                <a:solidFill>
                  <a:srgbClr val="24292E"/>
                </a:solidFill>
                <a:latin typeface="Segoe UI" panose="020B0502040204020203" pitchFamily="34" charset="0"/>
              </a:rPr>
              <a:t>   Port </a:t>
            </a:r>
            <a:r>
              <a:rPr lang="ko-KR" altLang="en-US" dirty="0">
                <a:solidFill>
                  <a:srgbClr val="24292E"/>
                </a:solidFill>
                <a:latin typeface="Segoe UI" panose="020B0502040204020203" pitchFamily="34" charset="0"/>
              </a:rPr>
              <a:t>번호는 아파트의 우체통 같은 것</a:t>
            </a:r>
            <a:endParaRPr lang="en-US" altLang="ko-KR" dirty="0">
              <a:solidFill>
                <a:srgbClr val="24292E"/>
              </a:solidFill>
              <a:latin typeface="Segoe UI" panose="020B0502040204020203" pitchFamily="34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377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EE8C0C9-F1B3-4846-A872-D6E21AFF6592}"/>
              </a:ext>
            </a:extLst>
          </p:cNvPr>
          <p:cNvSpPr/>
          <p:nvPr/>
        </p:nvSpPr>
        <p:spPr>
          <a:xfrm>
            <a:off x="1101912" y="705008"/>
            <a:ext cx="1077557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TCP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dirty="0"/>
              <a:t>연결형 서비스를 지원하는 전송계층 프로토콜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특징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1) </a:t>
            </a:r>
            <a:r>
              <a:rPr lang="ko-KR" altLang="en-US" dirty="0"/>
              <a:t>복잡하지만 높은 신뢰성 보장</a:t>
            </a:r>
            <a:endParaRPr lang="en-US" altLang="ko-KR" dirty="0"/>
          </a:p>
          <a:p>
            <a:r>
              <a:rPr lang="en-US" altLang="ko-KR" dirty="0"/>
              <a:t>     -&gt; </a:t>
            </a:r>
            <a:r>
              <a:rPr lang="ko-KR" altLang="en-US" dirty="0"/>
              <a:t>중간에 </a:t>
            </a:r>
            <a:r>
              <a:rPr lang="en-US" altLang="ko-KR" dirty="0"/>
              <a:t>packet</a:t>
            </a:r>
            <a:r>
              <a:rPr lang="ko-KR" altLang="en-US" dirty="0"/>
              <a:t>을 잃어버리는 일이 발생하지 않음</a:t>
            </a:r>
            <a:endParaRPr lang="en-US" altLang="ko-KR" dirty="0"/>
          </a:p>
          <a:p>
            <a:r>
              <a:rPr lang="en-US" altLang="ko-KR" dirty="0"/>
              <a:t>  2) </a:t>
            </a:r>
            <a:r>
              <a:rPr lang="ko-KR" altLang="en-US" dirty="0"/>
              <a:t>연결의 설정 </a:t>
            </a:r>
            <a:r>
              <a:rPr lang="en-US" altLang="ko-KR" dirty="0"/>
              <a:t>(3-way handshaking)</a:t>
            </a:r>
            <a:r>
              <a:rPr lang="ko-KR" altLang="en-US" dirty="0"/>
              <a:t>과 해제</a:t>
            </a:r>
            <a:r>
              <a:rPr lang="en-US" altLang="ko-KR" dirty="0"/>
              <a:t>(4-way handshaking)</a:t>
            </a:r>
          </a:p>
          <a:p>
            <a:r>
              <a:rPr lang="en-US" altLang="ko-KR" dirty="0"/>
              <a:t>  3) 1:1 </a:t>
            </a:r>
            <a:r>
              <a:rPr lang="ko-KR" altLang="en-US" dirty="0"/>
              <a:t>통신 방식</a:t>
            </a:r>
            <a:r>
              <a:rPr lang="en-US" altLang="ko-KR" dirty="0"/>
              <a:t>, </a:t>
            </a:r>
            <a:r>
              <a:rPr lang="ko-KR" altLang="en-US" dirty="0"/>
              <a:t>연결 후 통신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예</a:t>
            </a:r>
            <a:r>
              <a:rPr lang="en-US" altLang="ko-KR" dirty="0"/>
              <a:t>: HTTP</a:t>
            </a:r>
            <a:r>
              <a:rPr lang="ko-KR" altLang="en-US" dirty="0"/>
              <a:t>는 </a:t>
            </a:r>
            <a:r>
              <a:rPr lang="en-US" altLang="ko-KR" dirty="0"/>
              <a:t>TCP</a:t>
            </a:r>
            <a:r>
              <a:rPr lang="ko-KR" altLang="en-US" dirty="0"/>
              <a:t>위에 존재한다</a:t>
            </a:r>
            <a:r>
              <a:rPr lang="en-US" altLang="ko-KR" dirty="0"/>
              <a:t>. FTP</a:t>
            </a:r>
            <a:r>
              <a:rPr lang="ko-KR" altLang="en-US" dirty="0"/>
              <a:t>도</a:t>
            </a:r>
            <a:r>
              <a:rPr lang="en-US" altLang="ko-KR" dirty="0"/>
              <a:t>, </a:t>
            </a:r>
            <a:r>
              <a:rPr lang="ko-KR" altLang="en-US" dirty="0"/>
              <a:t>메일 전송에 쓰는 </a:t>
            </a:r>
            <a:r>
              <a:rPr lang="en-US" altLang="ko-KR" dirty="0"/>
              <a:t>SMTP</a:t>
            </a:r>
            <a:r>
              <a:rPr lang="ko-KR" altLang="en-US" dirty="0"/>
              <a:t>도 </a:t>
            </a:r>
            <a:r>
              <a:rPr lang="en-US" altLang="ko-KR" dirty="0"/>
              <a:t>TCP</a:t>
            </a:r>
            <a:r>
              <a:rPr lang="ko-KR" altLang="en-US" dirty="0"/>
              <a:t>위에 존재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UDP</a:t>
            </a:r>
          </a:p>
          <a:p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dirty="0"/>
              <a:t>비연결형 서비스를 지원하는 전송계층 프로토콜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특징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1) </a:t>
            </a:r>
            <a:r>
              <a:rPr lang="ko-KR" altLang="en-US" dirty="0"/>
              <a:t>간단하다</a:t>
            </a:r>
            <a:r>
              <a:rPr lang="en-US" altLang="ko-KR" dirty="0"/>
              <a:t>.  </a:t>
            </a:r>
          </a:p>
          <a:p>
            <a:r>
              <a:rPr lang="en-US" altLang="ko-KR" dirty="0"/>
              <a:t>   2) </a:t>
            </a:r>
            <a:r>
              <a:rPr lang="ko-KR" altLang="en-US" dirty="0"/>
              <a:t>네트워크 부하 감소</a:t>
            </a:r>
            <a:endParaRPr lang="en-US" altLang="ko-KR" dirty="0"/>
          </a:p>
          <a:p>
            <a:r>
              <a:rPr lang="en-US" altLang="ko-KR" dirty="0"/>
              <a:t>    -&gt; </a:t>
            </a:r>
            <a:r>
              <a:rPr lang="ko-KR" altLang="en-US" dirty="0"/>
              <a:t>패킷의 </a:t>
            </a:r>
            <a:r>
              <a:rPr lang="en-US" altLang="ko-KR" dirty="0"/>
              <a:t>header</a:t>
            </a:r>
            <a:r>
              <a:rPr lang="ko-KR" altLang="en-US" dirty="0"/>
              <a:t>가 적기 때문에 그만큼 </a:t>
            </a:r>
            <a:r>
              <a:rPr lang="en-US" altLang="ko-KR" dirty="0"/>
              <a:t>packet</a:t>
            </a:r>
            <a:r>
              <a:rPr lang="ko-KR" altLang="en-US" dirty="0"/>
              <a:t>의 용량이 작다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3) </a:t>
            </a:r>
            <a:r>
              <a:rPr lang="ko-KR" altLang="en-US" dirty="0"/>
              <a:t>비신뢰성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-&gt; </a:t>
            </a:r>
            <a:r>
              <a:rPr lang="ko-KR" altLang="en-US" dirty="0"/>
              <a:t>안정성을 보장하지 않아 전송과정에서 </a:t>
            </a:r>
            <a:r>
              <a:rPr lang="en-US" altLang="ko-KR" dirty="0"/>
              <a:t>packet</a:t>
            </a:r>
            <a:r>
              <a:rPr lang="ko-KR" altLang="en-US" dirty="0"/>
              <a:t>을 잃어버릴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4) 1:1, 1:N,</a:t>
            </a:r>
            <a:r>
              <a:rPr lang="ko-KR" altLang="en-US" dirty="0"/>
              <a:t> </a:t>
            </a:r>
            <a:r>
              <a:rPr lang="en-US" altLang="ko-KR" dirty="0"/>
              <a:t>N:N </a:t>
            </a:r>
            <a:r>
              <a:rPr lang="ko-KR" altLang="en-US" dirty="0"/>
              <a:t>통신 방식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예</a:t>
            </a:r>
            <a:r>
              <a:rPr lang="en-US" altLang="ko-KR" dirty="0"/>
              <a:t>: streaming </a:t>
            </a:r>
            <a:r>
              <a:rPr lang="ko-KR" altLang="en-US" dirty="0"/>
              <a:t>서비스 등과 같이 </a:t>
            </a:r>
            <a:r>
              <a:rPr lang="en-US" altLang="ko-KR" dirty="0"/>
              <a:t>packet loss</a:t>
            </a:r>
            <a:r>
              <a:rPr lang="ko-KR" altLang="en-US" dirty="0"/>
              <a:t>가 상대적으로 중요하지 않은 곳에 사용된다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904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EE8C0C9-F1B3-4846-A872-D6E21AFF6592}"/>
              </a:ext>
            </a:extLst>
          </p:cNvPr>
          <p:cNvSpPr/>
          <p:nvPr/>
        </p:nvSpPr>
        <p:spPr>
          <a:xfrm>
            <a:off x="894479" y="751344"/>
            <a:ext cx="1077557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Port Number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포트란 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   -&gt; </a:t>
            </a:r>
            <a:r>
              <a:rPr lang="ko-KR" altLang="en-US" dirty="0"/>
              <a:t>여러 네트워크 활동을 할 때 사용하는 관문같은 역할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-&gt; </a:t>
            </a:r>
            <a:r>
              <a:rPr lang="ko-KR" altLang="en-US" dirty="0"/>
              <a:t>포트를 막거나 </a:t>
            </a:r>
            <a:r>
              <a:rPr lang="ko-KR" altLang="en-US" dirty="0" err="1"/>
              <a:t>열어둠으로써</a:t>
            </a:r>
            <a:r>
              <a:rPr lang="ko-KR" altLang="en-US" dirty="0"/>
              <a:t> 프로그램의 네트워크활동을 차단 </a:t>
            </a:r>
            <a:r>
              <a:rPr lang="en-US" altLang="ko-KR" dirty="0"/>
              <a:t>/ </a:t>
            </a:r>
            <a:r>
              <a:rPr lang="ko-KR" altLang="en-US" dirty="0"/>
              <a:t>허가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그렇다면 서버에 </a:t>
            </a:r>
            <a:r>
              <a:rPr lang="en-US" altLang="ko-KR" i="1" dirty="0"/>
              <a:t>request </a:t>
            </a:r>
            <a:r>
              <a:rPr lang="ko-KR" altLang="en-US" dirty="0" err="1"/>
              <a:t>할때는</a:t>
            </a:r>
            <a:r>
              <a:rPr lang="ko-KR" altLang="en-US" dirty="0"/>
              <a:t> 어떤 포트를 사용할까</a:t>
            </a:r>
            <a:r>
              <a:rPr lang="en-US" altLang="ko-KR" i="1" dirty="0"/>
              <a:t>?</a:t>
            </a:r>
          </a:p>
          <a:p>
            <a:endParaRPr lang="en-US" altLang="ko-KR" i="1" dirty="0"/>
          </a:p>
          <a:p>
            <a:r>
              <a:rPr lang="en-US" altLang="ko-KR" dirty="0"/>
              <a:t>  0-1023</a:t>
            </a:r>
            <a:r>
              <a:rPr lang="ko-KR" altLang="en-US" dirty="0"/>
              <a:t>번까지는 약속된 </a:t>
            </a:r>
            <a:r>
              <a:rPr lang="en-US" altLang="ko-KR" dirty="0"/>
              <a:t>port</a:t>
            </a:r>
            <a:r>
              <a:rPr lang="ko-KR" altLang="en-US" dirty="0"/>
              <a:t>로 개인적인 </a:t>
            </a:r>
            <a:r>
              <a:rPr lang="en-US" altLang="ko-KR" dirty="0"/>
              <a:t>program</a:t>
            </a:r>
            <a:r>
              <a:rPr lang="ko-KR" altLang="en-US" dirty="0"/>
              <a:t>을 사용할 때는 이 포트 번호를 사용하지 않게 </a:t>
            </a:r>
            <a:endParaRPr lang="en-US" altLang="ko-KR" dirty="0"/>
          </a:p>
          <a:p>
            <a:r>
              <a:rPr lang="ko-KR" altLang="en-US" dirty="0"/>
              <a:t>  주의해야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ssh</a:t>
            </a:r>
            <a:r>
              <a:rPr lang="en-US" altLang="ko-KR" dirty="0"/>
              <a:t> -&gt; 22</a:t>
            </a:r>
            <a:r>
              <a:rPr lang="ko-KR" altLang="en-US" dirty="0"/>
              <a:t>번</a:t>
            </a:r>
            <a:endParaRPr lang="en-US" altLang="ko-KR" dirty="0"/>
          </a:p>
          <a:p>
            <a:r>
              <a:rPr lang="en-US" altLang="ko-KR" dirty="0"/>
              <a:t>  http -&gt; 80</a:t>
            </a:r>
            <a:r>
              <a:rPr lang="ko-KR" altLang="en-US" dirty="0"/>
              <a:t>번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</a:t>
            </a:r>
            <a:r>
              <a:rPr lang="ko-KR" altLang="en-US" dirty="0"/>
              <a:t>는 </a:t>
            </a:r>
            <a:r>
              <a:rPr lang="en-US" altLang="ko-KR" dirty="0"/>
              <a:t>80</a:t>
            </a:r>
            <a:r>
              <a:rPr lang="ko-KR" altLang="en-US" dirty="0"/>
              <a:t>번 포트를 사용하기로 약속했기에 우리는 서버의 </a:t>
            </a:r>
            <a:r>
              <a:rPr lang="en-US" altLang="ko-KR" dirty="0"/>
              <a:t>80</a:t>
            </a:r>
            <a:r>
              <a:rPr lang="ko-KR" altLang="en-US" dirty="0"/>
              <a:t>번 포트로 전송하면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 서버는 멀티프로세스를 사용하기 때문에 </a:t>
            </a:r>
            <a:r>
              <a:rPr lang="en-US" altLang="ko-KR" dirty="0"/>
              <a:t>80</a:t>
            </a:r>
            <a:r>
              <a:rPr lang="ko-KR" altLang="en-US" dirty="0"/>
              <a:t>번 포트에서 </a:t>
            </a:r>
            <a:r>
              <a:rPr lang="en-US" altLang="ko-KR" dirty="0"/>
              <a:t>process</a:t>
            </a:r>
            <a:r>
              <a:rPr lang="ko-KR" altLang="en-US" dirty="0"/>
              <a:t>가 받아 이를 실제 다른 </a:t>
            </a:r>
            <a:r>
              <a:rPr lang="en-US" altLang="ko-KR" dirty="0"/>
              <a:t>process</a:t>
            </a:r>
            <a:r>
              <a:rPr lang="ko-KR" altLang="en-US" dirty="0"/>
              <a:t>로 전달해준다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9220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EE8C0C9-F1B3-4846-A872-D6E21AFF6592}"/>
              </a:ext>
            </a:extLst>
          </p:cNvPr>
          <p:cNvSpPr/>
          <p:nvPr/>
        </p:nvSpPr>
        <p:spPr>
          <a:xfrm>
            <a:off x="1046879" y="889843"/>
            <a:ext cx="1077557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Network Layer</a:t>
            </a:r>
          </a:p>
          <a:p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dirty="0"/>
              <a:t>통신망에 연결된 시스템의 데이터 전송과 교환 기능을 담당하는 계층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-&gt;  </a:t>
            </a:r>
            <a:r>
              <a:rPr lang="ko-KR" altLang="en-US" dirty="0"/>
              <a:t>실제 네트워크를 담당하는 계층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  앞에서는 컴퓨터 내부에서 전송이었다면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network layer</a:t>
            </a:r>
            <a:r>
              <a:rPr lang="ko-KR" altLang="en-US" dirty="0"/>
              <a:t>는 실제 컴퓨터가 다른 컴퓨터와 연결되기 위한 첫 번째 관문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대표적인 프로토콜 </a:t>
            </a:r>
            <a:r>
              <a:rPr lang="en-US" altLang="ko-KR" dirty="0"/>
              <a:t>: IP, TCP/IP (IP</a:t>
            </a:r>
            <a:r>
              <a:rPr lang="ko-KR" altLang="en-US" dirty="0"/>
              <a:t>는 </a:t>
            </a:r>
            <a:r>
              <a:rPr lang="en-US" altLang="ko-KR" dirty="0"/>
              <a:t>TCP</a:t>
            </a:r>
            <a:r>
              <a:rPr lang="ko-KR" altLang="en-US" dirty="0"/>
              <a:t>가 시키는 대로 보내기만 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</a:t>
            </a:r>
          </a:p>
          <a:p>
            <a:r>
              <a:rPr lang="ko-KR" altLang="en-US" dirty="0"/>
              <a:t>   컴퓨터끼리 구분하기 위해 </a:t>
            </a:r>
            <a:r>
              <a:rPr lang="en-US" altLang="ko-KR" i="1" dirty="0"/>
              <a:t>IP</a:t>
            </a:r>
            <a:r>
              <a:rPr lang="ko-KR" altLang="en-US" dirty="0"/>
              <a:t>를 사용</a:t>
            </a:r>
            <a:r>
              <a:rPr lang="en-US" altLang="ko-KR" dirty="0"/>
              <a:t>, </a:t>
            </a:r>
            <a:r>
              <a:rPr lang="ko-KR" altLang="en-US" dirty="0"/>
              <a:t>이를 위해 라우터라는 기기를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  예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   1. SK, KT</a:t>
            </a:r>
            <a:r>
              <a:rPr lang="ko-KR" altLang="en-US" dirty="0"/>
              <a:t>와 같은 </a:t>
            </a:r>
            <a:r>
              <a:rPr lang="en-US" altLang="ko-KR" dirty="0"/>
              <a:t>ISP(</a:t>
            </a:r>
            <a:r>
              <a:rPr lang="ko-KR" altLang="en-US" dirty="0"/>
              <a:t>인터넷 서비스 제공자</a:t>
            </a:r>
            <a:r>
              <a:rPr lang="en-US" altLang="ko-KR" dirty="0"/>
              <a:t>)</a:t>
            </a:r>
            <a:r>
              <a:rPr lang="ko-KR" altLang="en-US" dirty="0"/>
              <a:t>는 라우터를 통해 전국의 데이터를 모은다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2. </a:t>
            </a:r>
            <a:r>
              <a:rPr lang="ko-KR" altLang="en-US" dirty="0"/>
              <a:t>데이터를 모아 더 큰 </a:t>
            </a:r>
            <a:r>
              <a:rPr lang="en-US" altLang="ko-KR" dirty="0"/>
              <a:t>Global ISP</a:t>
            </a:r>
            <a:r>
              <a:rPr lang="ko-KR" altLang="en-US" dirty="0"/>
              <a:t>에게 보낸다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3. Global ISP</a:t>
            </a:r>
            <a:r>
              <a:rPr lang="ko-KR" altLang="en-US" dirty="0"/>
              <a:t>의 라우터는 해저케이블을 통해 </a:t>
            </a:r>
            <a:r>
              <a:rPr lang="ko-KR" altLang="en-US" dirty="0" err="1"/>
              <a:t>연결되어있다</a:t>
            </a:r>
            <a:r>
              <a:rPr lang="en-US" altLang="ko-KR" dirty="0"/>
              <a:t>. </a:t>
            </a:r>
            <a:r>
              <a:rPr lang="ko-KR" altLang="en-US" dirty="0"/>
              <a:t>따라서 해저케이블을 통해 아시아의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 데이터를 미국에 전송한다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9985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EE8C0C9-F1B3-4846-A872-D6E21AFF6592}"/>
              </a:ext>
            </a:extLst>
          </p:cNvPr>
          <p:cNvSpPr/>
          <p:nvPr/>
        </p:nvSpPr>
        <p:spPr>
          <a:xfrm>
            <a:off x="1165412" y="1213008"/>
            <a:ext cx="1077557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네트워크계층에서 알아야 하는 것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공인 </a:t>
            </a:r>
            <a:r>
              <a:rPr lang="en-US" altLang="ko-KR" dirty="0"/>
              <a:t>IP</a:t>
            </a:r>
            <a:r>
              <a:rPr lang="ko-KR" altLang="en-US" dirty="0"/>
              <a:t>와 사설</a:t>
            </a:r>
            <a:r>
              <a:rPr lang="en-US" altLang="ko-KR" dirty="0"/>
              <a:t> IP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공인 </a:t>
            </a:r>
            <a:r>
              <a:rPr lang="en-US" altLang="ko-KR" dirty="0"/>
              <a:t>IP = </a:t>
            </a:r>
            <a:r>
              <a:rPr lang="ko-KR" altLang="en-US" dirty="0"/>
              <a:t>내 외부 </a:t>
            </a:r>
            <a:r>
              <a:rPr lang="en-US" altLang="ko-KR" dirty="0"/>
              <a:t>IP (</a:t>
            </a:r>
            <a:r>
              <a:rPr lang="ko-KR" altLang="en-US" dirty="0"/>
              <a:t>일반적으로 내 공유기가 사용하는 </a:t>
            </a:r>
            <a:r>
              <a:rPr lang="en-US" altLang="ko-KR" dirty="0"/>
              <a:t>IP)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사설</a:t>
            </a:r>
            <a:r>
              <a:rPr lang="en-US" altLang="ko-KR" dirty="0"/>
              <a:t> IP = </a:t>
            </a:r>
            <a:r>
              <a:rPr lang="ko-KR" altLang="en-US" dirty="0"/>
              <a:t>공유기에 연결된 네트워크 기기들이 공유하는 </a:t>
            </a:r>
            <a:r>
              <a:rPr lang="en-US" altLang="ko-KR" dirty="0"/>
              <a:t>IP</a:t>
            </a:r>
          </a:p>
          <a:p>
            <a:r>
              <a:rPr lang="en-US" altLang="ko-KR" dirty="0"/>
              <a:t>    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사설 </a:t>
            </a:r>
            <a:r>
              <a:rPr lang="en-US" altLang="ko-KR" dirty="0"/>
              <a:t>IP</a:t>
            </a:r>
            <a:r>
              <a:rPr lang="ko-KR" altLang="en-US" dirty="0"/>
              <a:t>의 범위는 다음과 같다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10.0.0.0 ~ 10.255.255.255</a:t>
            </a:r>
          </a:p>
          <a:p>
            <a:r>
              <a:rPr lang="en-US" altLang="ko-KR" dirty="0"/>
              <a:t> 172.16.0.0 ~ 172.31.255.255</a:t>
            </a:r>
          </a:p>
          <a:p>
            <a:r>
              <a:rPr lang="en-US" altLang="ko-KR" dirty="0"/>
              <a:t> 192.168.0.0 ~ 192.168.255.255 </a:t>
            </a:r>
            <a:endParaRPr lang="ko-KR" altLang="en-US" dirty="0"/>
          </a:p>
        </p:txBody>
      </p:sp>
      <p:pic>
        <p:nvPicPr>
          <p:cNvPr id="4098" name="Picture 2" descr="ê³µì¸ ip ì¬ì¤ ipì ëí ì´ë¯¸ì§ ê²ìê²°ê³¼">
            <a:extLst>
              <a:ext uri="{FF2B5EF4-FFF2-40B4-BE49-F238E27FC236}">
                <a16:creationId xmlns:a16="http://schemas.microsoft.com/office/drawing/2014/main" id="{6E2C0F3B-A92F-410F-929C-7FB28B3E0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33" y="3127639"/>
            <a:ext cx="5740400" cy="348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52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EE8C0C9-F1B3-4846-A872-D6E21AFF6592}"/>
              </a:ext>
            </a:extLst>
          </p:cNvPr>
          <p:cNvSpPr/>
          <p:nvPr/>
        </p:nvSpPr>
        <p:spPr>
          <a:xfrm>
            <a:off x="1165412" y="1213008"/>
            <a:ext cx="107755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Link layer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dirty="0"/>
              <a:t>데이터를 실제로 전달하는 계층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스위치나 </a:t>
            </a:r>
            <a:r>
              <a:rPr lang="ko-KR" altLang="en-US" dirty="0" err="1"/>
              <a:t>브릿지</a:t>
            </a:r>
            <a:r>
              <a:rPr lang="ko-KR" altLang="en-US" dirty="0"/>
              <a:t> 같은 장비가 이 계층에 속하고</a:t>
            </a:r>
            <a:r>
              <a:rPr lang="en-US" altLang="ko-KR" dirty="0"/>
              <a:t>, Mac Address</a:t>
            </a:r>
            <a:r>
              <a:rPr lang="ko-KR" altLang="en-US" dirty="0"/>
              <a:t>를 이용하여 데이터를 전달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모든 네트워크 기기는  </a:t>
            </a:r>
            <a:r>
              <a:rPr lang="en-US" altLang="ko-KR" dirty="0"/>
              <a:t>Mac address</a:t>
            </a:r>
            <a:r>
              <a:rPr lang="ko-KR" altLang="en-US" dirty="0"/>
              <a:t>를 가진다</a:t>
            </a:r>
            <a:r>
              <a:rPr lang="en-US" altLang="ko-KR" dirty="0"/>
              <a:t>. </a:t>
            </a:r>
            <a:r>
              <a:rPr lang="ko-KR" altLang="en-US" dirty="0"/>
              <a:t>그리고 이를 이용하여 스위치라는 </a:t>
            </a:r>
            <a:r>
              <a:rPr lang="ko-KR" altLang="en-US" dirty="0" err="1"/>
              <a:t>기기로연결한다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물리적으로 실제 연결된 </a:t>
            </a:r>
            <a:r>
              <a:rPr lang="ko-KR" altLang="en-US" dirty="0" err="1"/>
              <a:t>기기끼리의</a:t>
            </a:r>
            <a:r>
              <a:rPr lang="ko-KR" altLang="en-US" dirty="0"/>
              <a:t> 전송에 많이 사용된다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컴퓨터 안의 </a:t>
            </a:r>
            <a:r>
              <a:rPr lang="en-US" altLang="ko-KR" dirty="0"/>
              <a:t>Network Interface Card</a:t>
            </a:r>
            <a:r>
              <a:rPr lang="ko-KR" altLang="en-US" dirty="0"/>
              <a:t>가 </a:t>
            </a:r>
            <a:r>
              <a:rPr lang="en-US" altLang="ko-KR" dirty="0"/>
              <a:t>MAC </a:t>
            </a:r>
            <a:r>
              <a:rPr lang="ko-KR" altLang="en-US" dirty="0"/>
              <a:t>주소를 가지고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현재는 </a:t>
            </a:r>
            <a:r>
              <a:rPr lang="en-US" altLang="ko-KR" dirty="0"/>
              <a:t>router</a:t>
            </a:r>
            <a:r>
              <a:rPr lang="ko-KR" altLang="en-US" dirty="0"/>
              <a:t>가 많이 발전하여</a:t>
            </a:r>
            <a:r>
              <a:rPr lang="en-US" altLang="ko-KR" dirty="0"/>
              <a:t>, router</a:t>
            </a:r>
            <a:r>
              <a:rPr lang="ko-KR" altLang="en-US" dirty="0"/>
              <a:t>와 </a:t>
            </a:r>
            <a:r>
              <a:rPr lang="en-US" altLang="ko-KR" dirty="0"/>
              <a:t>switch</a:t>
            </a:r>
            <a:r>
              <a:rPr lang="ko-KR" altLang="en-US" dirty="0"/>
              <a:t>를 혼용하여 많이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500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EE8C0C9-F1B3-4846-A872-D6E21AFF6592}"/>
              </a:ext>
            </a:extLst>
          </p:cNvPr>
          <p:cNvSpPr/>
          <p:nvPr/>
        </p:nvSpPr>
        <p:spPr>
          <a:xfrm>
            <a:off x="1165412" y="1213008"/>
            <a:ext cx="107755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Physical Layer</a:t>
            </a:r>
          </a:p>
          <a:p>
            <a:endParaRPr lang="en-US" altLang="ko-KR" dirty="0"/>
          </a:p>
          <a:p>
            <a:r>
              <a:rPr lang="ko-KR" altLang="en-US" dirty="0"/>
              <a:t>구리선</a:t>
            </a:r>
            <a:r>
              <a:rPr lang="en-US" altLang="ko-KR" dirty="0"/>
              <a:t>, </a:t>
            </a:r>
            <a:r>
              <a:rPr lang="ko-KR" altLang="en-US" dirty="0" err="1"/>
              <a:t>광랜</a:t>
            </a:r>
            <a:r>
              <a:rPr lang="ko-KR" altLang="en-US" dirty="0"/>
              <a:t> 등등 실제 </a:t>
            </a:r>
            <a:r>
              <a:rPr lang="en-US" altLang="ko-KR" dirty="0"/>
              <a:t>bit</a:t>
            </a:r>
            <a:r>
              <a:rPr lang="ko-KR" altLang="en-US" dirty="0"/>
              <a:t>를 전송하는 선</a:t>
            </a:r>
          </a:p>
        </p:txBody>
      </p:sp>
    </p:spTree>
    <p:extLst>
      <p:ext uri="{BB962C8B-B14F-4D97-AF65-F5344CB8AC3E}">
        <p14:creationId xmlns:p14="http://schemas.microsoft.com/office/powerpoint/2010/main" val="3383736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EE8C0C9-F1B3-4846-A872-D6E21AFF6592}"/>
              </a:ext>
            </a:extLst>
          </p:cNvPr>
          <p:cNvSpPr/>
          <p:nvPr/>
        </p:nvSpPr>
        <p:spPr>
          <a:xfrm>
            <a:off x="1165412" y="1213008"/>
            <a:ext cx="1077557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사이트 접속 과정 간소화</a:t>
            </a:r>
            <a:endParaRPr lang="en-US" altLang="ko-KR" dirty="0"/>
          </a:p>
          <a:p>
            <a:endParaRPr lang="ko-KR" altLang="en-US" dirty="0"/>
          </a:p>
          <a:p>
            <a:pPr marL="342900" indent="-342900">
              <a:buAutoNum type="arabicPeriod"/>
            </a:pPr>
            <a:r>
              <a:rPr lang="ko-KR" altLang="en-US" dirty="0"/>
              <a:t>인터넷에 연결하려고 하면 </a:t>
            </a:r>
            <a:r>
              <a:rPr lang="en-US" altLang="ko-KR" dirty="0"/>
              <a:t>UDP</a:t>
            </a:r>
            <a:r>
              <a:rPr lang="ko-KR" altLang="en-US" dirty="0"/>
              <a:t>를 이용하여 </a:t>
            </a:r>
            <a:r>
              <a:rPr lang="en-US" altLang="ko-KR" dirty="0"/>
              <a:t>DHCP </a:t>
            </a:r>
            <a:r>
              <a:rPr lang="ko-KR" altLang="en-US" dirty="0"/>
              <a:t>서버에 </a:t>
            </a:r>
            <a:r>
              <a:rPr lang="en-US" altLang="ko-KR" dirty="0"/>
              <a:t>IP </a:t>
            </a:r>
            <a:r>
              <a:rPr lang="ko-KR" altLang="en-US" dirty="0"/>
              <a:t>주소를 요구하고 할당 받는다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크롬에서 주소를 입력한다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빈 </a:t>
            </a:r>
            <a:r>
              <a:rPr lang="ko-KR" altLang="en-US" dirty="0" err="1"/>
              <a:t>페킷에</a:t>
            </a:r>
            <a:r>
              <a:rPr lang="ko-KR" altLang="en-US" dirty="0"/>
              <a:t> 크롬이 </a:t>
            </a:r>
            <a:r>
              <a:rPr lang="en-US" altLang="ko-KR" dirty="0"/>
              <a:t>HTTP header</a:t>
            </a:r>
            <a:r>
              <a:rPr lang="ko-KR" altLang="en-US" dirty="0"/>
              <a:t>를 추가한다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그 </a:t>
            </a:r>
            <a:r>
              <a:rPr lang="ko-KR" altLang="en-US" dirty="0" err="1"/>
              <a:t>페킷을</a:t>
            </a:r>
            <a:r>
              <a:rPr lang="ko-KR" altLang="en-US" dirty="0"/>
              <a:t> </a:t>
            </a:r>
            <a:r>
              <a:rPr lang="en-US" altLang="ko-KR" dirty="0"/>
              <a:t>process port number</a:t>
            </a:r>
            <a:r>
              <a:rPr lang="ko-KR" altLang="en-US" dirty="0"/>
              <a:t>로 </a:t>
            </a:r>
            <a:r>
              <a:rPr lang="en-US" altLang="ko-KR" dirty="0"/>
              <a:t>TCP header</a:t>
            </a:r>
            <a:r>
              <a:rPr lang="ko-KR" altLang="en-US" dirty="0"/>
              <a:t>를 추가한다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그 </a:t>
            </a:r>
            <a:r>
              <a:rPr lang="ko-KR" altLang="en-US" dirty="0" err="1"/>
              <a:t>페킷을</a:t>
            </a:r>
            <a:r>
              <a:rPr lang="ko-KR" altLang="en-US" dirty="0"/>
              <a:t> </a:t>
            </a:r>
            <a:r>
              <a:rPr lang="en-US" altLang="ko-KR" dirty="0"/>
              <a:t>IP</a:t>
            </a:r>
            <a:r>
              <a:rPr lang="ko-KR" altLang="en-US" dirty="0"/>
              <a:t>로 </a:t>
            </a:r>
            <a:r>
              <a:rPr lang="en-US" altLang="ko-KR" dirty="0"/>
              <a:t>IP header</a:t>
            </a:r>
            <a:r>
              <a:rPr lang="ko-KR" altLang="en-US" dirty="0"/>
              <a:t>를 추가한다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컴퓨터의 </a:t>
            </a:r>
            <a:r>
              <a:rPr lang="en-US" altLang="ko-KR" dirty="0"/>
              <a:t>network interface </a:t>
            </a:r>
            <a:r>
              <a:rPr lang="ko-KR" altLang="en-US" dirty="0"/>
              <a:t>카드가 </a:t>
            </a:r>
            <a:r>
              <a:rPr lang="en-US" altLang="ko-KR" dirty="0"/>
              <a:t>mac address</a:t>
            </a:r>
            <a:r>
              <a:rPr lang="ko-KR" altLang="en-US" dirty="0"/>
              <a:t>를 추가한다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7. mac </a:t>
            </a:r>
            <a:r>
              <a:rPr lang="ko-KR" altLang="en-US" dirty="0"/>
              <a:t>주소를 통해 물리적으로 연결된 스위치 혹은 라우터에 전송된다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85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FDDAA-3D1B-4F47-86A3-4D7F2CF53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2800" dirty="0"/>
              <a:t>서버 </a:t>
            </a:r>
            <a:r>
              <a:rPr kumimoji="1" lang="en-US" altLang="ko-KR" sz="2800" dirty="0"/>
              <a:t>-</a:t>
            </a:r>
            <a:r>
              <a:rPr kumimoji="1" lang="ko-KR" altLang="en-US" sz="2800" dirty="0"/>
              <a:t> 클라이언트 모델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182662-C64C-1040-9042-E87CBE4BD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428750"/>
            <a:ext cx="7620000" cy="4572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A0EC39C-BC27-5F4B-912E-225A01C910ED}"/>
              </a:ext>
            </a:extLst>
          </p:cNvPr>
          <p:cNvSpPr/>
          <p:nvPr/>
        </p:nvSpPr>
        <p:spPr>
          <a:xfrm>
            <a:off x="5876925" y="142875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solidFill>
                  <a:srgbClr val="222222"/>
                </a:solidFill>
                <a:latin typeface="+mj-lt"/>
              </a:rPr>
              <a:t>클라이언트 서버 모델</a:t>
            </a:r>
            <a:r>
              <a:rPr lang="en-US" altLang="ko-KR" dirty="0">
                <a:solidFill>
                  <a:srgbClr val="222222"/>
                </a:solidFill>
                <a:latin typeface="+mj-lt"/>
              </a:rPr>
              <a:t>(client–server model)</a:t>
            </a:r>
            <a:r>
              <a:rPr lang="ko-KR" altLang="en-US" dirty="0">
                <a:solidFill>
                  <a:srgbClr val="222222"/>
                </a:solidFill>
                <a:latin typeface="+mj-lt"/>
              </a:rPr>
              <a:t>은 서비스 </a:t>
            </a:r>
            <a:r>
              <a:rPr lang="ko-KR" altLang="en-US" dirty="0" err="1">
                <a:solidFill>
                  <a:srgbClr val="222222"/>
                </a:solidFill>
                <a:latin typeface="+mj-lt"/>
              </a:rPr>
              <a:t>요청자인</a:t>
            </a:r>
            <a:r>
              <a:rPr lang="ko-KR" altLang="en-US" dirty="0">
                <a:solidFill>
                  <a:srgbClr val="222222"/>
                </a:solidFill>
                <a:latin typeface="+mj-lt"/>
              </a:rPr>
              <a:t> 클라이언트와 서비스 자원의 제공자인 서버 간에 작업을 분리해주는 네트워크 </a:t>
            </a:r>
            <a:r>
              <a:rPr lang="ko-KR" altLang="en-US" dirty="0" err="1">
                <a:solidFill>
                  <a:srgbClr val="222222"/>
                </a:solidFill>
                <a:latin typeface="+mj-lt"/>
              </a:rPr>
              <a:t>아키텍쳐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0350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EE8C0C9-F1B3-4846-A872-D6E21AFF6592}"/>
              </a:ext>
            </a:extLst>
          </p:cNvPr>
          <p:cNvSpPr/>
          <p:nvPr/>
        </p:nvSpPr>
        <p:spPr>
          <a:xfrm>
            <a:off x="1165412" y="1213008"/>
            <a:ext cx="107755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라우터는 </a:t>
            </a:r>
            <a:r>
              <a:rPr lang="en-US" altLang="ko-KR" dirty="0"/>
              <a:t>mac </a:t>
            </a:r>
            <a:r>
              <a:rPr lang="ko-KR" altLang="en-US" dirty="0"/>
              <a:t>어드레스를 버리고</a:t>
            </a:r>
            <a:r>
              <a:rPr lang="en-US" altLang="ko-KR" dirty="0"/>
              <a:t>, 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en-US" altLang="ko-KR" dirty="0" err="1"/>
              <a:t>adreess</a:t>
            </a:r>
            <a:r>
              <a:rPr lang="ko-KR" altLang="en-US" dirty="0"/>
              <a:t>로 다음에 어떤 라우터로 보내야 할지 결정하여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</a:t>
            </a:r>
            <a:r>
              <a:rPr lang="ko-KR" altLang="en-US" dirty="0"/>
              <a:t>새로운 </a:t>
            </a:r>
            <a:r>
              <a:rPr lang="en-US" altLang="ko-KR" dirty="0"/>
              <a:t>mac address</a:t>
            </a:r>
            <a:r>
              <a:rPr lang="ko-KR" altLang="en-US" dirty="0"/>
              <a:t>를 추가하여 전송한다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9. </a:t>
            </a:r>
            <a:r>
              <a:rPr lang="ko-KR" altLang="en-US" dirty="0"/>
              <a:t>계속 라우터끼리 </a:t>
            </a:r>
            <a:r>
              <a:rPr lang="en-US" altLang="ko-KR" dirty="0"/>
              <a:t>8</a:t>
            </a:r>
            <a:r>
              <a:rPr lang="ko-KR" altLang="en-US" dirty="0"/>
              <a:t>을 반복하여 전송하면서 </a:t>
            </a:r>
            <a:r>
              <a:rPr lang="en-US" altLang="ko-KR" dirty="0"/>
              <a:t>global IPS </a:t>
            </a:r>
            <a:r>
              <a:rPr lang="ko-KR" altLang="en-US" dirty="0"/>
              <a:t>라우터 까지 간 후 해저케이블로 외국에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전송된다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10. </a:t>
            </a:r>
            <a:r>
              <a:rPr lang="ko-KR" altLang="en-US" dirty="0"/>
              <a:t>서버의 게이트웨이</a:t>
            </a:r>
            <a:r>
              <a:rPr lang="en-US" altLang="ko-KR" dirty="0"/>
              <a:t>(</a:t>
            </a:r>
            <a:r>
              <a:rPr lang="ko-KR" altLang="en-US" dirty="0"/>
              <a:t>가장 가까운 라우터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/>
              <a:t>IP</a:t>
            </a:r>
            <a:r>
              <a:rPr lang="ko-KR" altLang="en-US" dirty="0"/>
              <a:t>를 통해 서버로 보낸다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11. </a:t>
            </a:r>
            <a:r>
              <a:rPr lang="ko-KR" altLang="en-US" dirty="0"/>
              <a:t>서버의 </a:t>
            </a:r>
            <a:r>
              <a:rPr lang="en-US" altLang="ko-KR" dirty="0"/>
              <a:t>NIC</a:t>
            </a:r>
            <a:r>
              <a:rPr lang="ko-KR" altLang="en-US" dirty="0"/>
              <a:t>가 </a:t>
            </a:r>
            <a:r>
              <a:rPr lang="en-US" altLang="ko-KR" dirty="0"/>
              <a:t>mac</a:t>
            </a:r>
            <a:r>
              <a:rPr lang="ko-KR" altLang="en-US" dirty="0"/>
              <a:t>과 </a:t>
            </a:r>
            <a:r>
              <a:rPr lang="en-US" altLang="ko-KR" dirty="0" err="1"/>
              <a:t>ip</a:t>
            </a:r>
            <a:r>
              <a:rPr lang="ko-KR" altLang="en-US" dirty="0"/>
              <a:t>를 버리고 서버에 전송한다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12. </a:t>
            </a:r>
            <a:r>
              <a:rPr lang="ko-KR" altLang="en-US" dirty="0"/>
              <a:t>서버가 </a:t>
            </a:r>
            <a:r>
              <a:rPr lang="en-US" altLang="ko-KR" dirty="0"/>
              <a:t>port number</a:t>
            </a:r>
            <a:r>
              <a:rPr lang="ko-KR" altLang="en-US" dirty="0"/>
              <a:t>를 통해 </a:t>
            </a:r>
            <a:r>
              <a:rPr lang="en-US" altLang="ko-KR" dirty="0"/>
              <a:t>process</a:t>
            </a:r>
            <a:r>
              <a:rPr lang="ko-KR" altLang="en-US" dirty="0"/>
              <a:t>에게 데이터를 전송한다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13. request method</a:t>
            </a:r>
            <a:r>
              <a:rPr lang="ko-KR" altLang="en-US" dirty="0"/>
              <a:t>를 통해 원하는 파일 혹은 작업을 한 후 </a:t>
            </a:r>
            <a:r>
              <a:rPr lang="en-US" altLang="ko-KR" dirty="0"/>
              <a:t>http response header</a:t>
            </a:r>
            <a:r>
              <a:rPr lang="ko-KR" altLang="en-US" dirty="0"/>
              <a:t>를 추가한다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14. 2-12 </a:t>
            </a:r>
            <a:r>
              <a:rPr lang="ko-KR" altLang="en-US" dirty="0"/>
              <a:t>까지의 과정을 반복하여 크롬 </a:t>
            </a:r>
            <a:r>
              <a:rPr lang="en-US" altLang="ko-KR" dirty="0"/>
              <a:t>process</a:t>
            </a:r>
            <a:r>
              <a:rPr lang="ko-KR" altLang="en-US" dirty="0"/>
              <a:t>에게 </a:t>
            </a:r>
            <a:r>
              <a:rPr lang="en-US" altLang="ko-KR" dirty="0"/>
              <a:t>http </a:t>
            </a:r>
            <a:r>
              <a:rPr lang="ko-KR" altLang="en-US" dirty="0"/>
              <a:t>데이터가 전송된다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15. http header</a:t>
            </a:r>
            <a:r>
              <a:rPr lang="ko-KR" altLang="en-US" dirty="0"/>
              <a:t>를 활용하여 전송된 파일을 </a:t>
            </a:r>
            <a:r>
              <a:rPr lang="en-US" altLang="ko-KR" dirty="0"/>
              <a:t>rendering</a:t>
            </a:r>
            <a:r>
              <a:rPr lang="ko-KR" altLang="en-US" dirty="0"/>
              <a:t>하여 화면에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328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AB00CFC-18AA-4859-946E-FCD187679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74" y="641333"/>
            <a:ext cx="6467475" cy="21050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A9C79E8-32C6-48E5-BABB-9B71F21B6EC6}"/>
              </a:ext>
            </a:extLst>
          </p:cNvPr>
          <p:cNvSpPr/>
          <p:nvPr/>
        </p:nvSpPr>
        <p:spPr>
          <a:xfrm>
            <a:off x="2324668" y="346531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1) REST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en-US" altLang="ko-KR" dirty="0"/>
              <a:t>2) REST API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1387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F77268-B3C6-4A7C-963B-9A6FFE4E1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394" y="2521471"/>
            <a:ext cx="10515600" cy="1325563"/>
          </a:xfrm>
        </p:spPr>
        <p:txBody>
          <a:bodyPr/>
          <a:lstStyle/>
          <a:p>
            <a:r>
              <a:rPr lang="en-US" altLang="ko-KR" dirty="0"/>
              <a:t>1) REST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6309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BC7455-780F-4B98-B4E6-C195D0723A36}"/>
              </a:ext>
            </a:extLst>
          </p:cNvPr>
          <p:cNvSpPr txBox="1"/>
          <p:nvPr/>
        </p:nvSpPr>
        <p:spPr>
          <a:xfrm>
            <a:off x="1170938" y="1808625"/>
            <a:ext cx="92235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REST API</a:t>
            </a:r>
            <a:r>
              <a:rPr lang="ko-KR" altLang="en-US" dirty="0"/>
              <a:t>가 정확히 뭐 어떤 건가요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 1) REST</a:t>
            </a:r>
            <a:r>
              <a:rPr lang="ko-KR" altLang="en-US" dirty="0"/>
              <a:t>는 </a:t>
            </a:r>
            <a:r>
              <a:rPr lang="en-US" altLang="ko-KR" dirty="0"/>
              <a:t>Representational State Transfer</a:t>
            </a:r>
            <a:r>
              <a:rPr lang="ko-KR" altLang="en-US" dirty="0"/>
              <a:t>라는 용어의 약자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2) </a:t>
            </a:r>
            <a:r>
              <a:rPr lang="ko-KR" altLang="en-US" dirty="0"/>
              <a:t>웹</a:t>
            </a:r>
            <a:r>
              <a:rPr lang="en-US" altLang="ko-KR" dirty="0"/>
              <a:t>(HTTP) </a:t>
            </a:r>
            <a:r>
              <a:rPr lang="ko-KR" altLang="en-US" dirty="0"/>
              <a:t>설계의 우수성에 비해 제대로 사용되어지지 못하는 모습에 안타까워하며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    웹의 장점을 최대한 활용할 수 있는 아키텍처로써 </a:t>
            </a:r>
            <a:r>
              <a:rPr lang="en-US" altLang="ko-KR" dirty="0"/>
              <a:t>REST</a:t>
            </a:r>
            <a:r>
              <a:rPr lang="ko-KR" altLang="en-US" dirty="0"/>
              <a:t>를 발표</a:t>
            </a:r>
          </a:p>
        </p:txBody>
      </p:sp>
    </p:spTree>
    <p:extLst>
      <p:ext uri="{BB962C8B-B14F-4D97-AF65-F5344CB8AC3E}">
        <p14:creationId xmlns:p14="http://schemas.microsoft.com/office/powerpoint/2010/main" val="3795479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5A999-0E0F-4743-BF58-09F06D149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A4EB45-E9CD-42C5-AD7F-582D16DCF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REST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란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, "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웹에 존재하는 모든 자원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이미지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동영상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, DB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자원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에 고유한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URI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를 부여해 활용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“</a:t>
            </a:r>
          </a:p>
          <a:p>
            <a:pPr marL="0" indent="0">
              <a:buNone/>
            </a:pP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URI -&gt;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특정 명칭을 부여한 것을 말함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따라서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Restful API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는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REST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특징을 지키면서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API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를 제공하는 것을 의미한다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 </a:t>
            </a:r>
            <a:endParaRPr lang="ko-KR" altLang="en-US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357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9DCD5-F655-42FA-AC10-226B8BB09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구체적인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69639-54C0-4392-A0A5-F7645BCD4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304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자원을 이름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자원의 표현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으로 구분하여 해당 자원의 상태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정보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를 주고 받는 모든 것을 의미한다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</a:p>
          <a:p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24292E"/>
                </a:solidFill>
                <a:latin typeface="맑은 고딕" panose="020B0503020000020004" pitchFamily="50" charset="-127"/>
              </a:rPr>
              <a:t>접근 방식 단계별 설명</a:t>
            </a:r>
            <a:endParaRPr lang="en-US" altLang="ko-KR" sz="1800" b="1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1) HTTP URI(Uniform Resource Identifier)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를 통해 자원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(Resource)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을 명시한다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2) HTTP Method(POST, GET, PUT, DELETE)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를 통해 해당 자원에 대한 </a:t>
            </a:r>
            <a:r>
              <a:rPr lang="en-US" altLang="ko-KR" sz="1800" b="1" dirty="0">
                <a:solidFill>
                  <a:srgbClr val="24292E"/>
                </a:solidFill>
                <a:latin typeface="맑은 고딕" panose="020B0503020000020004" pitchFamily="50" charset="-127"/>
              </a:rPr>
              <a:t>CRUD Operation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을 적용하는 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 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것을 의미한다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https://gmlwjd9405.github.io/2018/09/21/rest-and-restful.html</a:t>
            </a:r>
            <a:endParaRPr lang="ko-KR" altLang="en-US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316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60976-7D30-5F44-B908-3001E552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CRUD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F7C3DE-3B0D-224D-9F4D-9E63DA51E337}"/>
              </a:ext>
            </a:extLst>
          </p:cNvPr>
          <p:cNvSpPr/>
          <p:nvPr/>
        </p:nvSpPr>
        <p:spPr>
          <a:xfrm>
            <a:off x="3187484" y="56624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Create(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생성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), Read(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읽기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), Update(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갱신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), Delete(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삭제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를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묶어서 일컫는 말이다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사용자 인터페이스가 갖추어야 할 기능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정보의 참조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/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검색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/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갱신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을 가리키는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용어로서도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사용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87E551-49C6-9A4D-96D9-99193E0CB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49" y="2406650"/>
            <a:ext cx="6084376" cy="298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28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AA70D-56AA-4F03-A7FD-AEE70161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C90C4F-C1E4-4987-BACE-DC6AAA666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1) HTTP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프로토콜의 인프라를 그대로 사용하므로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REST API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사용을 위한 별도의 인프라를 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  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구축할 필요가 없다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  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2) HTTP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프로토콜의 표준을 최대한 활용하여 여러 추가적인 장점을 함께 가져갈 수 있게 해준다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3) HTTP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표준 프로토콜에 따르는 모든 플랫폼에서 사용이 가능하다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4248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AA70D-56AA-4F03-A7FD-AEE70161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C90C4F-C1E4-4987-BACE-DC6AAA666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       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표준이 존재하지 않는다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     </a:t>
            </a:r>
          </a:p>
          <a:p>
            <a:pPr marL="0" indent="0">
              <a:buNone/>
            </a:pP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2)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사용할 수 있는 메소드가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4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가지 밖에 없다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            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-&gt;  HTTP Method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형태가 제한적이다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  <a:endParaRPr lang="ko-KR" altLang="en-US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145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31474B-9F23-47C3-92ED-3E435354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A771D8-6CC3-47AF-81D0-6CC4DA3ED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쉽게 말해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REST API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는 다음의 구성으로 </a:t>
            </a:r>
            <a:r>
              <a:rPr lang="ko-KR" altLang="en-US" sz="1800" dirty="0" err="1">
                <a:solidFill>
                  <a:srgbClr val="24292E"/>
                </a:solidFill>
                <a:latin typeface="맑은 고딕" panose="020B0503020000020004" pitchFamily="50" charset="-127"/>
              </a:rPr>
              <a:t>이루어져있습니다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 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자세한 내용은 밑에서 설명하도록 하겠습니다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1)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자원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(RESOURCE)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- URI 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2)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행위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(Verb)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- HTTP METHOD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3)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표현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(Representations)</a:t>
            </a:r>
            <a:endParaRPr lang="ko-KR" altLang="en-US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endParaRPr lang="ko-KR" altLang="en-US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5457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BC7455-780F-4B98-B4E6-C195D0723A36}"/>
              </a:ext>
            </a:extLst>
          </p:cNvPr>
          <p:cNvSpPr txBox="1"/>
          <p:nvPr/>
        </p:nvSpPr>
        <p:spPr>
          <a:xfrm>
            <a:off x="1007165" y="1383778"/>
            <a:ext cx="92235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Protocol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endParaRPr lang="ko-KR" altLang="en-US" dirty="0"/>
          </a:p>
          <a:p>
            <a:r>
              <a:rPr lang="ko-KR" altLang="en-US" dirty="0"/>
              <a:t>  정의 </a:t>
            </a:r>
            <a:r>
              <a:rPr lang="en-US" altLang="ko-KR" dirty="0"/>
              <a:t>: </a:t>
            </a:r>
            <a:r>
              <a:rPr lang="ko-KR" altLang="en-US" dirty="0"/>
              <a:t>통신 </a:t>
            </a:r>
            <a:r>
              <a:rPr lang="en-US" altLang="ko-KR" dirty="0"/>
              <a:t>(</a:t>
            </a:r>
            <a:r>
              <a:rPr lang="ko-KR" altLang="en-US" dirty="0"/>
              <a:t>데이터 주고 받기</a:t>
            </a:r>
            <a:r>
              <a:rPr lang="en-US" altLang="ko-KR" dirty="0"/>
              <a:t>) </a:t>
            </a:r>
            <a:r>
              <a:rPr lang="ko-KR" altLang="en-US" dirty="0"/>
              <a:t>상호 간에 미리 약속된 규칙을 말한다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</a:t>
            </a:r>
          </a:p>
          <a:p>
            <a:r>
              <a:rPr lang="en-US" altLang="ko-KR" dirty="0"/>
              <a:t>   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      </a:t>
            </a:r>
            <a:r>
              <a:rPr lang="en-US" altLang="ko-KR" dirty="0"/>
              <a:t>1) </a:t>
            </a:r>
            <a:r>
              <a:rPr lang="ko-KR" altLang="en-US" dirty="0"/>
              <a:t>편지 보낼 때 ＇보내는 사람＇</a:t>
            </a:r>
            <a:r>
              <a:rPr lang="en-US" altLang="ko-KR" dirty="0"/>
              <a:t>, </a:t>
            </a:r>
            <a:r>
              <a:rPr lang="ko-KR" altLang="en-US" dirty="0"/>
              <a:t>＇받는 사람＇</a:t>
            </a:r>
            <a:r>
              <a:rPr lang="en-US" altLang="ko-KR" dirty="0"/>
              <a:t> </a:t>
            </a:r>
            <a:r>
              <a:rPr lang="ko-KR" altLang="en-US" dirty="0"/>
              <a:t>등을 쓰는 것</a:t>
            </a:r>
            <a:endParaRPr lang="en-US" altLang="ko-KR" dirty="0"/>
          </a:p>
          <a:p>
            <a:r>
              <a:rPr lang="en-US" altLang="ko-KR" dirty="0"/>
              <a:t>      2) </a:t>
            </a:r>
            <a:r>
              <a:rPr lang="ko-KR" altLang="en-US" dirty="0"/>
              <a:t>기업에 이력서를 쓸 때 </a:t>
            </a:r>
            <a:r>
              <a:rPr lang="en-US" altLang="ko-KR" dirty="0"/>
              <a:t>-&gt; </a:t>
            </a:r>
            <a:r>
              <a:rPr lang="ko-KR" altLang="en-US" dirty="0"/>
              <a:t>이력서 양식</a:t>
            </a:r>
            <a:endParaRPr lang="en-US" altLang="ko-KR" dirty="0"/>
          </a:p>
          <a:p>
            <a:r>
              <a:rPr lang="en-US" altLang="ko-KR" dirty="0"/>
              <a:t>      3) </a:t>
            </a:r>
            <a:r>
              <a:rPr lang="ko-KR" altLang="en-US" dirty="0"/>
              <a:t>컴퓨터 통신 </a:t>
            </a:r>
            <a:r>
              <a:rPr lang="en-US" altLang="ko-KR" dirty="0"/>
              <a:t>-&gt; </a:t>
            </a:r>
            <a:r>
              <a:rPr lang="ko-KR" altLang="en-US" dirty="0"/>
              <a:t>데이터 구조는 이렇게</a:t>
            </a:r>
            <a:r>
              <a:rPr lang="en-US" altLang="ko-KR" dirty="0"/>
              <a:t>~ </a:t>
            </a:r>
            <a:r>
              <a:rPr lang="ko-KR" altLang="en-US" dirty="0"/>
              <a:t>속도는 이렇게</a:t>
            </a:r>
            <a:r>
              <a:rPr lang="en-US" altLang="ko-KR" dirty="0"/>
              <a:t>~</a:t>
            </a:r>
          </a:p>
          <a:p>
            <a:endParaRPr lang="en-US" altLang="ko-KR" dirty="0"/>
          </a:p>
          <a:p>
            <a:r>
              <a:rPr lang="en-US" altLang="ko-KR" dirty="0"/>
              <a:t>   -&gt; </a:t>
            </a:r>
            <a:r>
              <a:rPr lang="ko-KR" altLang="en-US" dirty="0"/>
              <a:t>패킷을 전송할 때</a:t>
            </a:r>
            <a:r>
              <a:rPr lang="en-US" altLang="ko-KR" dirty="0"/>
              <a:t>, </a:t>
            </a:r>
            <a:r>
              <a:rPr lang="ko-KR" altLang="en-US" dirty="0"/>
              <a:t>보낸 사람이 누구인지</a:t>
            </a:r>
            <a:r>
              <a:rPr lang="en-US" altLang="ko-KR" dirty="0"/>
              <a:t>, </a:t>
            </a:r>
            <a:r>
              <a:rPr lang="ko-KR" altLang="en-US" dirty="0" err="1"/>
              <a:t>누구한테</a:t>
            </a:r>
            <a:r>
              <a:rPr lang="ko-KR" altLang="en-US" dirty="0"/>
              <a:t> 보내는 건지 등을</a:t>
            </a:r>
            <a:endParaRPr lang="en-US" altLang="ko-KR" dirty="0"/>
          </a:p>
          <a:p>
            <a:r>
              <a:rPr lang="en-US" altLang="ko-KR" dirty="0"/>
              <a:t>       </a:t>
            </a:r>
            <a:r>
              <a:rPr lang="ko-KR" altLang="en-US" dirty="0"/>
              <a:t>알려주기 위하는 것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95048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9DCD5-F655-42FA-AC10-226B8BB09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구체적인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69639-54C0-4392-A0A5-F7645BCD4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자원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(Resource): URI         </a:t>
            </a:r>
          </a:p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모든 자원에 고유한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ID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가 존재하고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이 자원은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Server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에 존재한다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      </a:t>
            </a:r>
          </a:p>
          <a:p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자원을 구별하는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ID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는 ‘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/groups/:</a:t>
            </a:r>
            <a:r>
              <a:rPr lang="en-US" altLang="ko-KR" sz="1800" dirty="0" err="1">
                <a:solidFill>
                  <a:srgbClr val="24292E"/>
                </a:solidFill>
                <a:latin typeface="맑은 고딕" panose="020B0503020000020004" pitchFamily="50" charset="-127"/>
              </a:rPr>
              <a:t>group_id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’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와 같은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HTTP URI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      </a:t>
            </a:r>
          </a:p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Client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는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URI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를 이용해서 자원을 지정하고 해당 자원의 상태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정보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에 대한 조작을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Server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에 요청한다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</a:p>
          <a:p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자원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=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처리되는 대상을 의미하며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JSON, XML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문서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, jpg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파일 같은 이미지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, mp4 </a:t>
            </a:r>
            <a:r>
              <a:rPr lang="ko-KR" altLang="en-US" sz="1800" dirty="0" err="1">
                <a:solidFill>
                  <a:srgbClr val="24292E"/>
                </a:solidFill>
                <a:latin typeface="맑은 고딕" panose="020B0503020000020004" pitchFamily="50" charset="-127"/>
              </a:rPr>
              <a:t>팡리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같은 비디오가 될 수도 있다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  <a:endParaRPr lang="ko-KR" altLang="en-US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846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9DCD5-F655-42FA-AC10-226B8BB09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구체적인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69639-54C0-4392-A0A5-F7645BCD4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행위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(Verb): HTTP Method          </a:t>
            </a:r>
          </a:p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HTTP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프로토콜의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Method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를 사용한다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      </a:t>
            </a:r>
          </a:p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HTTP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프로토콜은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GET, POST, PUT, DELETE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와 같은 메서드를 제공한다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  <a:endParaRPr lang="ko-KR" altLang="en-US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5529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9DCD5-F655-42FA-AC10-226B8BB09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구체적인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69639-54C0-4392-A0A5-F7645BCD4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표현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(Representation of Resource)          </a:t>
            </a:r>
          </a:p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Client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가 자원의 상태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정보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에 대한 조작을 요청하면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Server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는 이에 적절한 응답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(Representation)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을 보낸다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      </a:t>
            </a:r>
          </a:p>
          <a:p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REST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에서 하나의 자원은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JSON, XML, TEXT, RSS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등 여러 형태의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Representation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으로 나타내어 질 수 있다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      </a:t>
            </a:r>
          </a:p>
          <a:p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JSON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혹은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XML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를 통해 데이터를 주고 받는 것이 일반적이다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  <a:endParaRPr lang="ko-KR" altLang="en-US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393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E511C-0377-4768-965B-BDDF93A8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의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91DFB6-8598-4EE3-858A-C78B2C1AB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1) Uniform (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유니폼 인터페이스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Uniform Interface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는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URI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로 지정한 리소스에 대한 조작을 통일되고 한정적인 인터페이스로 수행하는 아키텍처 스타일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2) Stateless (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무상태성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)</a:t>
            </a:r>
          </a:p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REST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는 무상태성 성격을 갖습니다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다시 말해 작업을 위한 상태정보를 따로 저장하고 관리함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세션 정보나 쿠키정보를 별도로 저장하고 관리하지 않기 때문에 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API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서버는 들어오는 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요청만을 단순히 처리하면 됨</a:t>
            </a:r>
          </a:p>
        </p:txBody>
      </p:sp>
    </p:spTree>
    <p:extLst>
      <p:ext uri="{BB962C8B-B14F-4D97-AF65-F5344CB8AC3E}">
        <p14:creationId xmlns:p14="http://schemas.microsoft.com/office/powerpoint/2010/main" val="2672817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E511C-0377-4768-965B-BDDF93A8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의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91DFB6-8598-4EE3-858A-C78B2C1AB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3) Self-descriptiveness (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자체 표현 구조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   REST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의 또 다른 큰 특징 중 하나는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REST API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메시지만 보고도 이를 쉽게 이해 할 수 있는 자체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 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표현 구조로 되어 있다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4) Client - Server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구조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  REST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서버는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API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제공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클라이언트는 사용자 인증이나 컨텍스트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세션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로그인 정보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등을 직접 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 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관리하는 구조로 각각의 역할이 확실히 구분되기 때문에 클라이언트와 서버에서 개발해야 할 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 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내용이 명확해지고 서로간 의존성이 줄어든다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  <a:endParaRPr lang="ko-KR" altLang="en-US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491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E511C-0377-4768-965B-BDDF93A8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의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91DFB6-8598-4EE3-858A-C78B2C1AB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6)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계층형 구조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   REST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서버는 다중 계층으로 구성될 수 있으며 보안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로드 </a:t>
            </a:r>
            <a:r>
              <a:rPr lang="ko-KR" altLang="en-US" sz="1800" dirty="0" err="1">
                <a:solidFill>
                  <a:srgbClr val="24292E"/>
                </a:solidFill>
                <a:latin typeface="맑은 고딕" panose="020B0503020000020004" pitchFamily="50" charset="-127"/>
              </a:rPr>
              <a:t>밸런싱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암호화 계층을 추가해 구조상의 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  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유연성을 둘 수 있고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PROXY,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게이트웨이 같은 네트워크 기반의 중간매체를 사용할 수 있게 한다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657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3D8B8-D155-494B-8591-7366772A0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564" y="2576062"/>
            <a:ext cx="10515600" cy="1325563"/>
          </a:xfrm>
        </p:spPr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1191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29186-7EBC-4CBB-92B4-2351EB5E5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REST API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51AB84-8BEC-4B59-A6C8-44DC5CE73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780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API(Application Programming Interface)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란          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데이터와 기능의 집합을 제공하여 컴퓨터 프로그램간 상호작용을 촉진하며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서로 정보를 교환가능 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하도록 하는 것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REST API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의 정의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REST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기반으로 서비스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API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를 구현한 것 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예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:</a:t>
            </a:r>
          </a:p>
          <a:p>
            <a:pPr marL="0" indent="0">
              <a:buNone/>
            </a:pPr>
            <a:r>
              <a:rPr lang="en-US" altLang="ko-KR" sz="1800" dirty="0" err="1">
                <a:solidFill>
                  <a:srgbClr val="24292E"/>
                </a:solidFill>
                <a:latin typeface="맑은 고딕" panose="020B0503020000020004" pitchFamily="50" charset="-127"/>
              </a:rPr>
              <a:t>OpenAPI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누구나 사용할 수 있도록 공개된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API: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구글 맵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공공 데이터 등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), 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마이크로 서비스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하나의 큰 애플리케이션을 여러 개의 작은 애플리케이션으로 쪼개어 변경과 조합이 가능하도록 만든 아키텍처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등을 제공하는 업체 대부분은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REST API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를 제공한다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  <a:endParaRPr lang="ko-KR" altLang="en-US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19261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29186-7EBC-4CBB-92B4-2351EB5E5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REST API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51AB84-8BEC-4B59-A6C8-44DC5CE73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API(Application Programming Interface)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란          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데이터와 기능의 집합을 제공하여 컴퓨터 프로그램간 상호작용을 촉진하며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서로 정보를 교환가능 하도록 하는 것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REST API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의 정의  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REST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기반으로 서비스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API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를 구현한 것      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최근 </a:t>
            </a:r>
            <a:r>
              <a:rPr lang="en-US" altLang="ko-KR" sz="1800" dirty="0" err="1">
                <a:solidFill>
                  <a:srgbClr val="24292E"/>
                </a:solidFill>
                <a:latin typeface="맑은 고딕" panose="020B0503020000020004" pitchFamily="50" charset="-127"/>
              </a:rPr>
              <a:t>OpenAPI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누구나 사용할 수 있도록 공개된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API: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구글 맵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공공 데이터 등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),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마이크로 서비스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하나의 큰 애플리케이션을 여러 개의 작은 애플리케이션으로 쪼개어 변경과 조합이 가능하도록 만든 아키텍처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등을 제공하는 업체 대부분은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REST API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를 제공한다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  <a:endParaRPr lang="ko-KR" altLang="en-US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6283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F302B-6D92-4964-B852-C0D6658FC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 디자인 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8541DC-C70A-4C77-97E2-BEEB4C4EC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REST API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설계 시 가장 중요한 항목은 다음의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2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가지로 요약 가능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첫 번째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URI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는 정보의 자원을 표현해야 한다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  <a:b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</a:b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두 번째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자원에 대한 행위는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HTTP Method(GET, POST, PUT, DELETE)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로 표현한다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</a:p>
          <a:p>
            <a:endParaRPr lang="ko-KR" altLang="en-US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621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DBE2CCE-A31A-48DB-A3DC-B3181B1EB5D5}"/>
              </a:ext>
            </a:extLst>
          </p:cNvPr>
          <p:cNvSpPr/>
          <p:nvPr/>
        </p:nvSpPr>
        <p:spPr>
          <a:xfrm>
            <a:off x="1139686" y="1783667"/>
            <a:ext cx="1080052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rgbClr val="24292E"/>
                </a:solidFill>
                <a:latin typeface="맑은 고딕" panose="020B0503020000020004" pitchFamily="50" charset="-127"/>
              </a:rPr>
              <a:t>만약 미국 </a:t>
            </a:r>
            <a:r>
              <a:rPr lang="en-US" altLang="ko-KR" sz="2200" dirty="0">
                <a:solidFill>
                  <a:srgbClr val="24292E"/>
                </a:solidFill>
                <a:latin typeface="Segoe UI" panose="020B0502040204020203" pitchFamily="34" charset="0"/>
              </a:rPr>
              <a:t>amazon </a:t>
            </a:r>
            <a:r>
              <a:rPr lang="ko-KR" altLang="en-US" sz="2200" dirty="0">
                <a:solidFill>
                  <a:srgbClr val="24292E"/>
                </a:solidFill>
                <a:latin typeface="맑은 고딕" panose="020B0503020000020004" pitchFamily="50" charset="-127"/>
              </a:rPr>
              <a:t>홈페이지에 접속하려면</a:t>
            </a:r>
            <a:r>
              <a:rPr lang="en-US" altLang="ko-KR" sz="2200" dirty="0">
                <a:solidFill>
                  <a:srgbClr val="24292E"/>
                </a:solidFill>
                <a:latin typeface="Segoe UI" panose="020B0502040204020203" pitchFamily="34" charset="0"/>
              </a:rPr>
              <a:t>?</a:t>
            </a:r>
          </a:p>
          <a:p>
            <a:endParaRPr lang="en-US" altLang="ko-KR" sz="2200" dirty="0">
              <a:solidFill>
                <a:srgbClr val="24292E"/>
              </a:solidFill>
              <a:latin typeface="Segoe UI" panose="020B0502040204020203" pitchFamily="34" charset="0"/>
            </a:endParaRPr>
          </a:p>
          <a:p>
            <a:r>
              <a:rPr lang="en-US" altLang="ko-KR" sz="2200" dirty="0">
                <a:solidFill>
                  <a:srgbClr val="24292E"/>
                </a:solidFill>
                <a:latin typeface="Segoe UI" panose="020B0502040204020203" pitchFamily="34" charset="0"/>
              </a:rPr>
              <a:t>1. amazon </a:t>
            </a:r>
            <a:r>
              <a:rPr lang="ko-KR" altLang="en-US" sz="2200" dirty="0">
                <a:solidFill>
                  <a:srgbClr val="24292E"/>
                </a:solidFill>
                <a:latin typeface="맑은 고딕" panose="020B0503020000020004" pitchFamily="50" charset="-127"/>
              </a:rPr>
              <a:t>서버에 </a:t>
            </a:r>
            <a:r>
              <a:rPr lang="ko-KR" altLang="en-US" sz="2200" dirty="0">
                <a:solidFill>
                  <a:srgbClr val="24292E"/>
                </a:solidFill>
                <a:latin typeface="T3Font_3"/>
              </a:rPr>
              <a:t>네</a:t>
            </a:r>
            <a:r>
              <a:rPr lang="ko-KR" altLang="en-US" sz="2200" dirty="0">
                <a:solidFill>
                  <a:srgbClr val="24292E"/>
                </a:solidFill>
                <a:latin typeface="T3Font_2"/>
              </a:rPr>
              <a:t>트</a:t>
            </a:r>
            <a:r>
              <a:rPr lang="ko-KR" altLang="en-US" sz="2200" dirty="0">
                <a:solidFill>
                  <a:srgbClr val="24292E"/>
                </a:solidFill>
                <a:latin typeface="T3Font_1"/>
              </a:rPr>
              <a:t>워</a:t>
            </a:r>
            <a:r>
              <a:rPr lang="ko-KR" altLang="en-US" sz="2200" dirty="0">
                <a:solidFill>
                  <a:srgbClr val="24292E"/>
                </a:solidFill>
                <a:latin typeface="T3Font_2"/>
              </a:rPr>
              <a:t>크</a:t>
            </a:r>
            <a:r>
              <a:rPr lang="ko-KR" altLang="en-US" sz="2200" dirty="0">
                <a:solidFill>
                  <a:srgbClr val="24292E"/>
                </a:solidFill>
                <a:latin typeface="T3Font_0"/>
              </a:rPr>
              <a:t>를 </a:t>
            </a:r>
            <a:r>
              <a:rPr lang="ko-KR" altLang="en-US" sz="2200" dirty="0">
                <a:solidFill>
                  <a:srgbClr val="24292E"/>
                </a:solidFill>
                <a:latin typeface="T3Font_2"/>
              </a:rPr>
              <a:t>통</a:t>
            </a:r>
            <a:r>
              <a:rPr lang="ko-KR" altLang="en-US" sz="2200" dirty="0">
                <a:solidFill>
                  <a:srgbClr val="24292E"/>
                </a:solidFill>
                <a:latin typeface="T3Font_6"/>
              </a:rPr>
              <a:t>해 </a:t>
            </a:r>
            <a:r>
              <a:rPr lang="ko-KR" altLang="en-US" sz="2200" dirty="0">
                <a:solidFill>
                  <a:srgbClr val="24292E"/>
                </a:solidFill>
                <a:latin typeface="맑은 고딕" panose="020B0503020000020004" pitchFamily="50" charset="-127"/>
              </a:rPr>
              <a:t>우리가 홈페이지를 원한다고 알려준다</a:t>
            </a:r>
            <a:r>
              <a:rPr lang="en-US" altLang="ko-KR" sz="2200" dirty="0">
                <a:solidFill>
                  <a:srgbClr val="24292E"/>
                </a:solidFill>
                <a:latin typeface="Segoe UI" panose="020B0502040204020203" pitchFamily="34" charset="0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2200" dirty="0">
              <a:solidFill>
                <a:srgbClr val="24292E"/>
              </a:solidFill>
              <a:latin typeface="Segoe UI" panose="020B0502040204020203" pitchFamily="34" charset="0"/>
            </a:endParaRPr>
          </a:p>
          <a:p>
            <a:r>
              <a:rPr lang="en-US" altLang="ko-KR" sz="2200" dirty="0">
                <a:solidFill>
                  <a:srgbClr val="24292E"/>
                </a:solidFill>
                <a:latin typeface="Segoe UI" panose="020B0502040204020203" pitchFamily="34" charset="0"/>
              </a:rPr>
              <a:t>2. amazon </a:t>
            </a:r>
            <a:r>
              <a:rPr lang="ko-KR" altLang="en-US" sz="2200" dirty="0">
                <a:solidFill>
                  <a:srgbClr val="24292E"/>
                </a:solidFill>
                <a:latin typeface="맑은 고딕" panose="020B0503020000020004" pitchFamily="50" charset="-127"/>
              </a:rPr>
              <a:t>서버에 있는 </a:t>
            </a:r>
            <a:r>
              <a:rPr lang="en-US" altLang="ko-KR" sz="2200" dirty="0">
                <a:solidFill>
                  <a:srgbClr val="24292E"/>
                </a:solidFill>
                <a:latin typeface="Segoe UI" panose="020B0502040204020203" pitchFamily="34" charset="0"/>
              </a:rPr>
              <a:t>html, </a:t>
            </a:r>
            <a:r>
              <a:rPr lang="en-US" altLang="ko-KR" sz="2200" dirty="0" err="1">
                <a:solidFill>
                  <a:srgbClr val="24292E"/>
                </a:solidFill>
                <a:latin typeface="Segoe UI" panose="020B0502040204020203" pitchFamily="34" charset="0"/>
              </a:rPr>
              <a:t>css</a:t>
            </a:r>
            <a:r>
              <a:rPr lang="en-US" altLang="ko-KR" sz="2200" dirty="0">
                <a:solidFill>
                  <a:srgbClr val="24292E"/>
                </a:solidFill>
                <a:latin typeface="Segoe UI" panose="020B0502040204020203" pitchFamily="34" charset="0"/>
              </a:rPr>
              <a:t>, </a:t>
            </a:r>
            <a:r>
              <a:rPr lang="en-US" altLang="ko-KR" sz="2200" dirty="0" err="1">
                <a:solidFill>
                  <a:srgbClr val="24292E"/>
                </a:solidFill>
                <a:latin typeface="Segoe UI" panose="020B0502040204020203" pitchFamily="34" charset="0"/>
              </a:rPr>
              <a:t>js</a:t>
            </a:r>
            <a:r>
              <a:rPr lang="en-US" altLang="ko-KR" sz="2200" dirty="0">
                <a:solidFill>
                  <a:srgbClr val="24292E"/>
                </a:solidFill>
                <a:latin typeface="Segoe UI" panose="020B0502040204020203" pitchFamily="34" charset="0"/>
              </a:rPr>
              <a:t>, </a:t>
            </a:r>
            <a:r>
              <a:rPr lang="en-US" altLang="ko-KR" sz="2200" dirty="0" err="1">
                <a:solidFill>
                  <a:srgbClr val="24292E"/>
                </a:solidFill>
                <a:latin typeface="Segoe UI" panose="020B0502040204020203" pitchFamily="34" charset="0"/>
              </a:rPr>
              <a:t>img</a:t>
            </a:r>
            <a:r>
              <a:rPr lang="en-US" altLang="ko-KR" sz="2200" dirty="0">
                <a:solidFill>
                  <a:srgbClr val="24292E"/>
                </a:solidFill>
                <a:latin typeface="Segoe UI" panose="020B0502040204020203" pitchFamily="34" charset="0"/>
              </a:rPr>
              <a:t> </a:t>
            </a:r>
            <a:r>
              <a:rPr lang="ko-KR" altLang="en-US" sz="2200" dirty="0">
                <a:solidFill>
                  <a:srgbClr val="24292E"/>
                </a:solidFill>
                <a:latin typeface="맑은 고딕" panose="020B0503020000020004" pitchFamily="50" charset="-127"/>
              </a:rPr>
              <a:t>등의 파일을 </a:t>
            </a:r>
            <a:r>
              <a:rPr lang="ko-KR" altLang="en-US" sz="2200" dirty="0">
                <a:solidFill>
                  <a:srgbClr val="24292E"/>
                </a:solidFill>
                <a:latin typeface="T3Font_3"/>
              </a:rPr>
              <a:t>네</a:t>
            </a:r>
            <a:r>
              <a:rPr lang="ko-KR" altLang="en-US" sz="2200" dirty="0">
                <a:solidFill>
                  <a:srgbClr val="24292E"/>
                </a:solidFill>
                <a:latin typeface="T3Font_2"/>
              </a:rPr>
              <a:t>트</a:t>
            </a:r>
            <a:r>
              <a:rPr lang="ko-KR" altLang="en-US" sz="2200" dirty="0">
                <a:solidFill>
                  <a:srgbClr val="24292E"/>
                </a:solidFill>
                <a:latin typeface="T3Font_1"/>
              </a:rPr>
              <a:t>워</a:t>
            </a:r>
            <a:r>
              <a:rPr lang="ko-KR" altLang="en-US" sz="2200" dirty="0">
                <a:solidFill>
                  <a:srgbClr val="24292E"/>
                </a:solidFill>
                <a:latin typeface="T3Font_2"/>
              </a:rPr>
              <a:t>크</a:t>
            </a:r>
            <a:r>
              <a:rPr lang="ko-KR" altLang="en-US" sz="2200" dirty="0">
                <a:solidFill>
                  <a:srgbClr val="24292E"/>
                </a:solidFill>
                <a:latin typeface="맑은 고딕" panose="020B0503020000020004" pitchFamily="50" charset="-127"/>
              </a:rPr>
              <a:t>를 통해서 전달 받는다</a:t>
            </a:r>
            <a:r>
              <a:rPr lang="en-US" altLang="ko-KR" sz="2200" dirty="0">
                <a:solidFill>
                  <a:srgbClr val="24292E"/>
                </a:solidFill>
                <a:latin typeface="Segoe UI" panose="020B0502040204020203" pitchFamily="34" charset="0"/>
              </a:rPr>
              <a:t>.</a:t>
            </a:r>
          </a:p>
          <a:p>
            <a:endParaRPr lang="en-US" altLang="ko-KR" sz="2200" dirty="0">
              <a:solidFill>
                <a:srgbClr val="24292E"/>
              </a:solidFill>
              <a:latin typeface="Segoe UI" panose="020B0502040204020203" pitchFamily="34" charset="0"/>
            </a:endParaRPr>
          </a:p>
          <a:p>
            <a:r>
              <a:rPr lang="en-US" altLang="ko-KR" sz="2200" dirty="0">
                <a:solidFill>
                  <a:srgbClr val="24292E"/>
                </a:solidFill>
                <a:latin typeface="Segoe UI" panose="020B0502040204020203" pitchFamily="34" charset="0"/>
              </a:rPr>
              <a:t>3. </a:t>
            </a:r>
            <a:r>
              <a:rPr lang="ko-KR" altLang="en-US" sz="2200" dirty="0">
                <a:solidFill>
                  <a:srgbClr val="24292E"/>
                </a:solidFill>
                <a:latin typeface="맑은 고딕" panose="020B0503020000020004" pitchFamily="50" charset="-127"/>
              </a:rPr>
              <a:t>전달받은 파일을 </a:t>
            </a:r>
            <a:r>
              <a:rPr lang="ko-KR" altLang="en-US" sz="2200" dirty="0" err="1">
                <a:solidFill>
                  <a:srgbClr val="24292E"/>
                </a:solidFill>
                <a:latin typeface="맑은 고딕" panose="020B0503020000020004" pitchFamily="50" charset="-127"/>
              </a:rPr>
              <a:t>브라우져</a:t>
            </a:r>
            <a:r>
              <a:rPr lang="en-US" altLang="ko-KR" sz="2200" dirty="0">
                <a:solidFill>
                  <a:srgbClr val="24292E"/>
                </a:solidFill>
                <a:latin typeface="Segoe UI" panose="020B0502040204020203" pitchFamily="34" charset="0"/>
              </a:rPr>
              <a:t>(</a:t>
            </a:r>
            <a:r>
              <a:rPr lang="ko-KR" altLang="en-US" sz="2200" dirty="0">
                <a:solidFill>
                  <a:srgbClr val="24292E"/>
                </a:solidFill>
                <a:latin typeface="맑은 고딕" panose="020B0503020000020004" pitchFamily="50" charset="-127"/>
              </a:rPr>
              <a:t>크롬</a:t>
            </a:r>
            <a:r>
              <a:rPr lang="en-US" altLang="ko-KR" sz="2200" dirty="0">
                <a:solidFill>
                  <a:srgbClr val="24292E"/>
                </a:solidFill>
                <a:latin typeface="Segoe UI" panose="020B0502040204020203" pitchFamily="34" charset="0"/>
              </a:rPr>
              <a:t>, </a:t>
            </a:r>
            <a:r>
              <a:rPr lang="ko-KR" altLang="en-US" sz="2200" dirty="0">
                <a:solidFill>
                  <a:srgbClr val="24292E"/>
                </a:solidFill>
                <a:latin typeface="맑은 고딕" panose="020B0503020000020004" pitchFamily="50" charset="-127"/>
              </a:rPr>
              <a:t>파이어폭스 등</a:t>
            </a:r>
            <a:r>
              <a:rPr lang="en-US" altLang="ko-KR" sz="2200" dirty="0">
                <a:solidFill>
                  <a:srgbClr val="24292E"/>
                </a:solidFill>
                <a:latin typeface="Segoe UI" panose="020B0502040204020203" pitchFamily="34" charset="0"/>
              </a:rPr>
              <a:t>)</a:t>
            </a:r>
            <a:r>
              <a:rPr lang="ko-KR" altLang="en-US" sz="2200" dirty="0">
                <a:solidFill>
                  <a:srgbClr val="24292E"/>
                </a:solidFill>
                <a:latin typeface="맑은 고딕" panose="020B0503020000020004" pitchFamily="50" charset="-127"/>
              </a:rPr>
              <a:t>이 렌더링을 통해 우리가 보는 화면으로 </a:t>
            </a:r>
            <a:r>
              <a:rPr lang="ko-KR" altLang="en-US" sz="2200" dirty="0" err="1">
                <a:solidFill>
                  <a:srgbClr val="24292E"/>
                </a:solidFill>
                <a:latin typeface="맑은 고딕" panose="020B0503020000020004" pitchFamily="50" charset="-127"/>
              </a:rPr>
              <a:t>바꾸어준다</a:t>
            </a:r>
            <a:r>
              <a:rPr lang="en-US" altLang="ko-KR" sz="2200" dirty="0">
                <a:solidFill>
                  <a:srgbClr val="24292E"/>
                </a:solidFill>
                <a:latin typeface="Segoe UI" panose="020B0502040204020203" pitchFamily="34" charset="0"/>
              </a:rPr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5193444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5DAA67-0B7D-4101-B99C-B4DB4AE41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1) URI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는 정보의 자원을 표현해야 한다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          </a:t>
            </a:r>
          </a:p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resource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는 동사보다는 명사를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대문자보다는 소문자를 사용한다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      </a:t>
            </a:r>
          </a:p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resource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의 도큐먼트 이름으로는 단수 명사를 사용해야 한다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      </a:t>
            </a:r>
          </a:p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resource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의 컬렉션 이름으로는 복수 명사를 사용해야 한다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      </a:t>
            </a:r>
          </a:p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resource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의 스토어 이름으로는 복수 명사를 사용해야 한다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                  Ex) GET /Member/1 -&gt; GET</a:t>
            </a:r>
            <a:endParaRPr lang="ko-KR" altLang="en-US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3429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5DAA67-0B7D-4101-B99C-B4DB4AE41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0292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2)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자원에 대한 행위는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HTTP Method(GET, PUT, POST, DELETE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등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로 표현한다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         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URI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에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HTTP Method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가 들어가면 안된다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                 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Ex) GET /members/delete/1 -&gt; DELETE /members/1  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URI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에 행위에 대한 동사 표현이 들어가면 안된다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.(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즉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, CRUD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기능을 나타내는 것은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URI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에 사용하지 않는다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.)                 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Ex) GET /members/show/1 -&gt; GET /members/1      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Ex) GET /members/insert/2 -&gt; POST /members/2      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경로 부분 중 변하는 부분은 유일한 값으로 대체한다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.(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즉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, :id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는 하나의 특정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resource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를 나타내는 </a:t>
            </a:r>
            <a:r>
              <a:rPr lang="ko-KR" altLang="en-US" sz="1800" dirty="0" err="1">
                <a:solidFill>
                  <a:srgbClr val="24292E"/>
                </a:solidFill>
                <a:latin typeface="맑은 고딕" panose="020B0503020000020004" pitchFamily="50" charset="-127"/>
              </a:rPr>
              <a:t>고유값이다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.)                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 Ex) student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를 생성하는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route: POST /students        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 Ex) id=12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인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student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를 삭제하는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route: DELETE /students/12</a:t>
            </a:r>
            <a:endParaRPr lang="ko-KR" altLang="en-US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778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F302B-6D92-4964-B852-C0D6658FC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 디자인 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8541DC-C70A-4C77-97E2-BEEB4C4EC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1) URI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는 정보의 자원을 표현해야 한다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 (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리소스명은 동사보다는 명사를 사용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)</a:t>
            </a:r>
          </a:p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GET /members/delete/1 X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2)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자원에 대한 행위는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HTTP Method(GET, POST, PUT, DELETE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등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로 표현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DELETE /members/1  O</a:t>
            </a:r>
            <a:endParaRPr lang="ko-KR" altLang="en-US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2504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F302B-6D92-4964-B852-C0D6658FC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URI</a:t>
            </a:r>
            <a:r>
              <a:rPr lang="ko-KR" altLang="en-US" dirty="0"/>
              <a:t>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8541DC-C70A-4C77-97E2-BEEB4C4EC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회원정보를 가져오는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URI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GET /members/show/1 (x) GET /members/1 (o)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회원을 추가할 때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GET /members/insert/2 (x)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  -&gt; GET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메서드는 리소스 생성에 맞지 않습니다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POST /members/2 (o)</a:t>
            </a:r>
          </a:p>
        </p:txBody>
      </p:sp>
    </p:spTree>
    <p:extLst>
      <p:ext uri="{BB962C8B-B14F-4D97-AF65-F5344CB8AC3E}">
        <p14:creationId xmlns:p14="http://schemas.microsoft.com/office/powerpoint/2010/main" val="2410815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F302B-6D92-4964-B852-C0D6658FC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HTTP Method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60B275-1614-450E-BA81-6C2D7247A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73" y="2241529"/>
            <a:ext cx="86772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277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F302B-6D92-4964-B852-C0D6658FC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URI</a:t>
            </a:r>
            <a:r>
              <a:rPr lang="ko-KR" altLang="en-US" dirty="0"/>
              <a:t> </a:t>
            </a:r>
            <a:r>
              <a:rPr lang="ko-KR" altLang="en-US" dirty="0" err="1"/>
              <a:t>설계시</a:t>
            </a:r>
            <a:r>
              <a:rPr lang="ko-KR" altLang="en-US" dirty="0"/>
              <a:t> </a:t>
            </a:r>
            <a:r>
              <a:rPr lang="ko-KR" altLang="en-US" dirty="0" err="1"/>
              <a:t>주의할점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0DC6C0-B358-41BB-BAC1-1150FBAD8F2F}"/>
              </a:ext>
            </a:extLst>
          </p:cNvPr>
          <p:cNvSpPr/>
          <p:nvPr/>
        </p:nvSpPr>
        <p:spPr>
          <a:xfrm>
            <a:off x="601502" y="2043062"/>
            <a:ext cx="940311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Noto Sans KR"/>
              </a:rPr>
              <a:t>슬래시 </a:t>
            </a:r>
            <a:r>
              <a:rPr lang="ko-KR" altLang="en-US" b="0" i="0" u="none" strike="noStrike" dirty="0" err="1">
                <a:solidFill>
                  <a:srgbClr val="333333"/>
                </a:solidFill>
                <a:effectLst/>
                <a:latin typeface="Noto Sans KR"/>
              </a:rPr>
              <a:t>구분자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latin typeface="Noto Sans KR"/>
              </a:rPr>
              <a:t>(/)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Noto Sans KR"/>
              </a:rPr>
              <a:t>는 계층 관계를 나타내는 데 사용</a:t>
            </a:r>
            <a:endParaRPr lang="en-US" altLang="ko-KR" b="0" i="0" u="none" strike="noStrike" dirty="0">
              <a:solidFill>
                <a:srgbClr val="333333"/>
              </a:solidFill>
              <a:effectLst/>
              <a:latin typeface="Noto Sans KR"/>
            </a:endParaRPr>
          </a:p>
          <a:p>
            <a:pPr marL="342900" indent="-342900">
              <a:buAutoNum type="arabicParenR"/>
            </a:pPr>
            <a:endParaRPr lang="en-US" altLang="ko-KR" dirty="0">
              <a:solidFill>
                <a:srgbClr val="333333"/>
              </a:solidFill>
              <a:latin typeface="Noto Sans KR"/>
            </a:endParaRPr>
          </a:p>
          <a:p>
            <a:r>
              <a:rPr lang="en-US" altLang="ko-KR" dirty="0"/>
              <a:t>http://restapi.example.com/houses/apartments </a:t>
            </a:r>
            <a:r>
              <a:rPr lang="en-US" altLang="ko-KR" dirty="0">
                <a:hlinkClick r:id="rId2"/>
              </a:rPr>
              <a:t>http://restapi.example.com/animals/mammals/whales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2) URI </a:t>
            </a:r>
            <a:r>
              <a:rPr lang="ko-KR" altLang="en-US" dirty="0"/>
              <a:t>마지막 문자로 슬래시</a:t>
            </a:r>
            <a:r>
              <a:rPr lang="en-US" altLang="ko-KR" dirty="0"/>
              <a:t>(/)</a:t>
            </a:r>
            <a:r>
              <a:rPr lang="ko-KR" altLang="en-US" dirty="0"/>
              <a:t>를 포함하지 않는다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http://restapi.example.com/houses/apartments/ (X) http://restapi.example.com/houses/apartments (0)</a:t>
            </a:r>
          </a:p>
          <a:p>
            <a:endParaRPr lang="en-US" altLang="ko-KR" dirty="0"/>
          </a:p>
          <a:p>
            <a:r>
              <a:rPr lang="en-US" altLang="ko-KR" dirty="0"/>
              <a:t>3) </a:t>
            </a:r>
            <a:r>
              <a:rPr lang="ko-KR" altLang="en-US" dirty="0"/>
              <a:t>하이픈</a:t>
            </a:r>
            <a:r>
              <a:rPr lang="en-US" altLang="ko-KR" dirty="0"/>
              <a:t>(-)</a:t>
            </a:r>
            <a:r>
              <a:rPr lang="ko-KR" altLang="en-US" dirty="0"/>
              <a:t>은 </a:t>
            </a:r>
            <a:r>
              <a:rPr lang="en-US" altLang="ko-KR" dirty="0"/>
              <a:t>URI </a:t>
            </a:r>
            <a:r>
              <a:rPr lang="ko-KR" altLang="en-US" dirty="0"/>
              <a:t>가독성을 높이는데 사용</a:t>
            </a:r>
            <a:endParaRPr lang="en-US" altLang="ko-KR" dirty="0"/>
          </a:p>
          <a:p>
            <a:r>
              <a:rPr lang="en-US" altLang="ko-KR" dirty="0"/>
              <a:t>4) </a:t>
            </a:r>
            <a:r>
              <a:rPr lang="ko-KR" altLang="en-US" dirty="0"/>
              <a:t>밑줄</a:t>
            </a:r>
            <a:r>
              <a:rPr lang="en-US" altLang="ko-KR" dirty="0"/>
              <a:t>(_)</a:t>
            </a:r>
            <a:r>
              <a:rPr lang="ko-KR" altLang="en-US" dirty="0"/>
              <a:t>은 </a:t>
            </a:r>
            <a:r>
              <a:rPr lang="en-US" altLang="ko-KR" dirty="0"/>
              <a:t>URI</a:t>
            </a:r>
            <a:r>
              <a:rPr lang="ko-KR" altLang="en-US" dirty="0"/>
              <a:t>에 사용하지 않는다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5) URI </a:t>
            </a:r>
            <a:r>
              <a:rPr lang="ko-KR" altLang="en-US" dirty="0"/>
              <a:t>경로에는 소문자가 적합하다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6) </a:t>
            </a:r>
            <a:r>
              <a:rPr lang="ko-KR" altLang="en-US" dirty="0"/>
              <a:t>파일 확장자는 </a:t>
            </a:r>
            <a:r>
              <a:rPr lang="en-US" altLang="ko-KR" dirty="0"/>
              <a:t>URI</a:t>
            </a:r>
            <a:r>
              <a:rPr lang="ko-KR" altLang="en-US" dirty="0"/>
              <a:t>에 포함시키지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98585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F302B-6D92-4964-B852-C0D6658FC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4-4. </a:t>
            </a:r>
            <a:r>
              <a:rPr lang="ko-KR" altLang="en-US" dirty="0"/>
              <a:t>자원을 표현하는 </a:t>
            </a:r>
            <a:r>
              <a:rPr lang="en-US" altLang="ko-KR" dirty="0" err="1"/>
              <a:t>Colllection</a:t>
            </a:r>
            <a:r>
              <a:rPr lang="ko-KR" altLang="en-US" dirty="0"/>
              <a:t>과 </a:t>
            </a:r>
            <a:r>
              <a:rPr lang="en-US" altLang="ko-KR" dirty="0"/>
              <a:t>Document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0DC6C0-B358-41BB-BAC1-1150FBAD8F2F}"/>
              </a:ext>
            </a:extLst>
          </p:cNvPr>
          <p:cNvSpPr/>
          <p:nvPr/>
        </p:nvSpPr>
        <p:spPr>
          <a:xfrm>
            <a:off x="601501" y="2043062"/>
            <a:ext cx="10997831" cy="4615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altLang="ko-KR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Collection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과 </a:t>
            </a: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Document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에 대해 알면 </a:t>
            </a: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URI 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설계가 한 층 더 쉬워진다</a:t>
            </a: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. 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DOCUMENT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는 단순히 문서로 이해해도 되고</a:t>
            </a: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한 객체라고 </a:t>
            </a:r>
            <a:r>
              <a:rPr lang="ko-KR" altLang="en-US" dirty="0" err="1">
                <a:solidFill>
                  <a:srgbClr val="24292E"/>
                </a:solidFill>
                <a:latin typeface="맑은 고딕" panose="020B0503020000020004" pitchFamily="50" charset="-127"/>
              </a:rPr>
              <a:t>이해하면된다</a:t>
            </a: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컬렉션은 문서들의 집합</a:t>
            </a: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객체들의 집합</a:t>
            </a:r>
            <a:endParaRPr lang="en-US" altLang="ko-KR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컬렉션과 도큐먼트는 모두 리소스라고 표현할 수 있으며 </a:t>
            </a: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URI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에 표현됩니다</a:t>
            </a: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..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altLang="ko-KR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예</a:t>
            </a: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: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http:// restapi.example.com/sports/soccer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http:// restapi.example.com/sports/soccer/players/13</a:t>
            </a:r>
            <a:b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</a:b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sports, players 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컬렉션과 </a:t>
            </a: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soccer, 13(13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번인 선수</a:t>
            </a: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를 의미하는 도큐먼트로 </a:t>
            </a: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URI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가 이루어진다</a:t>
            </a: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여기서 중요한 점은 컬렉션은 복수로 사용하고 있다는 점</a:t>
            </a: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좀 더 직관적인 </a:t>
            </a: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REST API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를 위해서는 컬렉션과 도큐먼트를 사용할 때 단수 복수도 지켜준다면 좀 더 이해하기 쉬운 </a:t>
            </a: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URI</a:t>
            </a:r>
            <a:r>
              <a:rPr lang="ko-KR" altLang="en-US" dirty="0">
                <a:solidFill>
                  <a:srgbClr val="24292E"/>
                </a:solidFill>
                <a:latin typeface="맑은 고딕" panose="020B0503020000020004" pitchFamily="50" charset="-127"/>
              </a:rPr>
              <a:t>를 설계할 수 있다</a:t>
            </a:r>
            <a:r>
              <a:rPr lang="en-US" altLang="ko-KR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  <a:endParaRPr lang="ko-KR" altLang="en-US" dirty="0">
              <a:solidFill>
                <a:srgbClr val="24292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82330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F43A5-BBF0-4614-AA81-AFFABFD7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Resftful</a:t>
            </a:r>
            <a:r>
              <a:rPr lang="ko-KR" altLang="en-US" dirty="0"/>
              <a:t>이란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6EA658-2F92-44A0-B2DF-437DA1B94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RESTful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은 일반적으로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REST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라는 아키텍처를 구현하는 웹 서비스를 나타내기 위해 사용되는 용어이다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</a:p>
          <a:p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‘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REST API’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를 제공하는 웹 서비스를 ‘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RESTful’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하다고 할 수 있다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=&gt; REST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원리를 따르는 시스템은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RESTful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이란 용어로 지칭된다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  <a:endParaRPr lang="ko-KR" altLang="en-US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72879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F43A5-BBF0-4614-AA81-AFFABFD7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Resftful</a:t>
            </a:r>
            <a:r>
              <a:rPr lang="ko-KR" altLang="en-US" dirty="0"/>
              <a:t>이란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6EA658-2F92-44A0-B2DF-437DA1B94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RESTful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의 목적  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이해하기 쉽고 사용하기 쉬운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REST API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를 만드는 것 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RESTful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한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API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를 구현하는 근본적인 목적이 성능 향상에 있는 것이 아니라 일관적인 컨벤션을 통한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API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의 이해도 및 호환성을 높이는 것이 주 동기이니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성능이 중요한 상황에서는 굳이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RESTful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한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API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를 구현할 필요는 없다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  <a:endParaRPr lang="ko-KR" altLang="en-US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65072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F43A5-BBF0-4614-AA81-AFFABFD7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Resftful</a:t>
            </a:r>
            <a:r>
              <a:rPr lang="ko-KR" altLang="en-US" dirty="0"/>
              <a:t>이란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6EA658-2F92-44A0-B2DF-437DA1B94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RESTful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하지 못한 경우 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Ex1) CRUD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기능을 모두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POST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로만 처리하는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API </a:t>
            </a:r>
          </a:p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 Ex2) route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에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resource, id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외의 정보가 들어가는 경우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(/students/</a:t>
            </a:r>
            <a:r>
              <a:rPr lang="en-US" altLang="ko-KR" sz="1800" dirty="0" err="1">
                <a:solidFill>
                  <a:srgbClr val="24292E"/>
                </a:solidFill>
                <a:latin typeface="맑은 고딕" panose="020B0503020000020004" pitchFamily="50" charset="-127"/>
              </a:rPr>
              <a:t>updateName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)</a:t>
            </a:r>
            <a:endParaRPr lang="ko-KR" altLang="en-US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431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E912E-1BE3-DC49-8D17-805C645D8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dirty="0"/>
              <a:t>HTML? CSS?</a:t>
            </a:r>
            <a:endParaRPr kumimoji="1"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D46926-3E3B-BE47-A54E-6281DF6EC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200" dirty="0"/>
              <a:t>HTML : </a:t>
            </a:r>
            <a:r>
              <a:rPr kumimoji="1" lang="ko-KR" altLang="en-US" sz="2200" dirty="0"/>
              <a:t>문서의 뼈대를 </a:t>
            </a:r>
            <a:r>
              <a:rPr kumimoji="1" lang="ko-KR" altLang="en-US" sz="2200" dirty="0" err="1"/>
              <a:t>만듬</a:t>
            </a:r>
            <a:endParaRPr kumimoji="1" lang="en-US" altLang="ko-KR" sz="2200" dirty="0"/>
          </a:p>
          <a:p>
            <a:pPr marL="0" indent="0">
              <a:buNone/>
            </a:pPr>
            <a:endParaRPr kumimoji="1" lang="en-US" altLang="ko-KR" sz="2200" dirty="0"/>
          </a:p>
          <a:p>
            <a:pPr marL="0" indent="0">
              <a:buNone/>
            </a:pPr>
            <a:r>
              <a:rPr kumimoji="1" lang="en-US" altLang="ko-KR" sz="2200" dirty="0"/>
              <a:t>CSS : </a:t>
            </a:r>
            <a:r>
              <a:rPr kumimoji="1" lang="ko-KR" altLang="en-US" sz="2200" dirty="0"/>
              <a:t>문서를 화장하는 역할</a:t>
            </a:r>
            <a:endParaRPr kumimoji="1" lang="en-US" altLang="ko-KR" sz="2200" dirty="0"/>
          </a:p>
          <a:p>
            <a:pPr marL="0" indent="0">
              <a:buNone/>
            </a:pPr>
            <a:r>
              <a:rPr kumimoji="1" lang="ko-KR" altLang="en-US" sz="2200" dirty="0"/>
              <a:t>  </a:t>
            </a:r>
            <a:r>
              <a:rPr kumimoji="1" lang="en-US" altLang="ko-KR" sz="2200" dirty="0"/>
              <a:t>-&gt;</a:t>
            </a:r>
            <a:r>
              <a:rPr kumimoji="1" lang="ko-KR" altLang="en-US" sz="2200" dirty="0"/>
              <a:t> 글꼴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배경색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너비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높이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브라우저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화면 크기 에 따라 조정</a:t>
            </a:r>
            <a:endParaRPr kumimoji="1" lang="en-US" altLang="ko-KR" sz="2200" dirty="0"/>
          </a:p>
          <a:p>
            <a:pPr marL="0" indent="0">
              <a:buNone/>
            </a:pPr>
            <a:endParaRPr kumimoji="1" lang="en-US" altLang="ko-KR" sz="2200" dirty="0"/>
          </a:p>
          <a:p>
            <a:pPr marL="0" indent="0">
              <a:buNone/>
            </a:pPr>
            <a:endParaRPr kumimoji="1" lang="en-US" altLang="ko-KR" sz="2200" dirty="0"/>
          </a:p>
          <a:p>
            <a:pPr marL="0" indent="0">
              <a:buNone/>
            </a:pPr>
            <a:r>
              <a:rPr kumimoji="1" lang="ko-KR" altLang="en-US" sz="2200" dirty="0"/>
              <a:t>                               </a:t>
            </a:r>
            <a:r>
              <a:rPr kumimoji="1" lang="en-US" altLang="ko-KR" sz="2200" dirty="0"/>
              <a:t>	</a:t>
            </a:r>
            <a:r>
              <a:rPr kumimoji="1" lang="en-US" altLang="ko-KR" sz="2200" dirty="0" err="1"/>
              <a:t>css</a:t>
            </a:r>
            <a:r>
              <a:rPr kumimoji="1" lang="en-US" altLang="ko-KR" sz="2200" dirty="0"/>
              <a:t> </a:t>
            </a:r>
            <a:r>
              <a:rPr kumimoji="1" lang="ko-KR" altLang="en-US" sz="2200" dirty="0"/>
              <a:t>하나로 여러 </a:t>
            </a:r>
            <a:r>
              <a:rPr kumimoji="1" lang="en-US" altLang="ko-KR" sz="2200" dirty="0"/>
              <a:t>html</a:t>
            </a:r>
            <a:r>
              <a:rPr kumimoji="1" lang="ko-KR" altLang="en-US" sz="2200" dirty="0"/>
              <a:t>양식 </a:t>
            </a:r>
            <a:r>
              <a:rPr kumimoji="1" lang="ko-KR" altLang="en-US" sz="2200" dirty="0" err="1"/>
              <a:t>만드는것</a:t>
            </a:r>
            <a:endParaRPr kumimoji="1" lang="en-US" altLang="ko-KR" sz="2200" dirty="0"/>
          </a:p>
          <a:p>
            <a:pPr marL="0" indent="0">
              <a:buNone/>
            </a:pPr>
            <a:endParaRPr kumimoji="1" lang="en-US" altLang="ko-KR" sz="2200" dirty="0"/>
          </a:p>
          <a:p>
            <a:pPr marL="0" indent="0">
              <a:buNone/>
            </a:pPr>
            <a:endParaRPr kumimoji="1" lang="ko-KR" altLang="en-US" sz="2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83E825-8F47-5A40-8B6A-FCDBD7F03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39" y="3672796"/>
            <a:ext cx="4002195" cy="250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244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FB29B-EDFB-E54F-B6CA-18D2D0D8A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MVC Model – View - Controller</a:t>
            </a:r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F36C32-0CC0-E84A-AC77-E4A1DF7210A0}"/>
              </a:ext>
            </a:extLst>
          </p:cNvPr>
          <p:cNvSpPr/>
          <p:nvPr/>
        </p:nvSpPr>
        <p:spPr>
          <a:xfrm>
            <a:off x="5257800" y="191094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Roboto"/>
              </a:rPr>
              <a:t>Model</a:t>
            </a:r>
            <a:r>
              <a:rPr lang="ko-KR" altLang="en-US" dirty="0">
                <a:solidFill>
                  <a:srgbClr val="404040"/>
                </a:solidFill>
                <a:latin typeface="Roboto"/>
              </a:rPr>
              <a:t>은 응용프로그램에서 데이터를 처리하는 부분을 가리킨다</a:t>
            </a:r>
            <a:r>
              <a:rPr lang="en-US" altLang="ko-KR" dirty="0">
                <a:solidFill>
                  <a:srgbClr val="404040"/>
                </a:solidFill>
                <a:latin typeface="Roboto"/>
              </a:rPr>
              <a:t>. </a:t>
            </a:r>
            <a:r>
              <a:rPr lang="ko-KR" altLang="en-US" dirty="0">
                <a:solidFill>
                  <a:srgbClr val="404040"/>
                </a:solidFill>
                <a:latin typeface="Roboto"/>
              </a:rPr>
              <a:t>데이터베이스에 연결하고 데이터를 추출하거나 저장</a:t>
            </a:r>
            <a:r>
              <a:rPr lang="en-US" altLang="ko-KR" dirty="0">
                <a:solidFill>
                  <a:srgbClr val="404040"/>
                </a:solidFill>
                <a:latin typeface="Roboto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Roboto"/>
              </a:rPr>
              <a:t>삭제</a:t>
            </a:r>
            <a:r>
              <a:rPr lang="en-US" altLang="ko-KR" dirty="0">
                <a:solidFill>
                  <a:srgbClr val="404040"/>
                </a:solidFill>
                <a:latin typeface="Roboto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Roboto"/>
              </a:rPr>
              <a:t>업데이트</a:t>
            </a:r>
            <a:r>
              <a:rPr lang="en-US" altLang="ko-KR" dirty="0">
                <a:solidFill>
                  <a:srgbClr val="404040"/>
                </a:solidFill>
                <a:latin typeface="Roboto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Roboto"/>
              </a:rPr>
              <a:t>변환 등의 작업을 수행하는 역할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447711E-3CE7-AB46-A0F8-2483450B88FA}"/>
              </a:ext>
            </a:extLst>
          </p:cNvPr>
          <p:cNvSpPr/>
          <p:nvPr/>
        </p:nvSpPr>
        <p:spPr>
          <a:xfrm>
            <a:off x="5257800" y="325916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Roboto"/>
              </a:rPr>
              <a:t>View</a:t>
            </a:r>
            <a:r>
              <a:rPr lang="ko-KR" altLang="en-US" dirty="0">
                <a:solidFill>
                  <a:srgbClr val="404040"/>
                </a:solidFill>
                <a:latin typeface="Roboto"/>
              </a:rPr>
              <a:t>는 화면에 표시되는 부분이다</a:t>
            </a:r>
            <a:r>
              <a:rPr lang="en-US" altLang="ko-KR" dirty="0">
                <a:solidFill>
                  <a:srgbClr val="404040"/>
                </a:solidFill>
                <a:latin typeface="Roboto"/>
              </a:rPr>
              <a:t>. </a:t>
            </a:r>
            <a:r>
              <a:rPr lang="ko-KR" altLang="en-US" dirty="0">
                <a:solidFill>
                  <a:srgbClr val="404040"/>
                </a:solidFill>
                <a:latin typeface="Roboto"/>
              </a:rPr>
              <a:t>추출한 데이터나 일반적인 텍스트 데이터를 표시하거나 </a:t>
            </a:r>
            <a:r>
              <a:rPr lang="ko-KR" altLang="en-US" dirty="0" err="1">
                <a:solidFill>
                  <a:srgbClr val="404040"/>
                </a:solidFill>
                <a:latin typeface="Roboto"/>
              </a:rPr>
              <a:t>입력폼</a:t>
            </a:r>
            <a:r>
              <a:rPr lang="ko-KR" altLang="en-US" dirty="0">
                <a:solidFill>
                  <a:srgbClr val="404040"/>
                </a:solidFill>
                <a:latin typeface="Roboto"/>
              </a:rPr>
              <a:t> 또는 사용자와의 상호작용을 위한 인터페이스를 표시하는 영역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54D5C8-447B-2843-81C1-93E070E5F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7288"/>
            <a:ext cx="3642102" cy="400631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5A1E5D2-2FA6-1947-8E5C-8B1D6D066FA9}"/>
              </a:ext>
            </a:extLst>
          </p:cNvPr>
          <p:cNvSpPr/>
          <p:nvPr/>
        </p:nvSpPr>
        <p:spPr>
          <a:xfrm>
            <a:off x="5257800" y="462236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Roboto"/>
              </a:rPr>
              <a:t>Controller</a:t>
            </a:r>
            <a:r>
              <a:rPr lang="ko-KR" altLang="en-US" dirty="0">
                <a:solidFill>
                  <a:srgbClr val="404040"/>
                </a:solidFill>
                <a:latin typeface="Roboto"/>
              </a:rPr>
              <a:t>는 어플리케이션에서 각 요소들의 연결관계를 설정하고 데이터와 시각적 부분의 연결 등을 관리한다</a:t>
            </a:r>
            <a:r>
              <a:rPr lang="en-US" altLang="ko-KR" dirty="0">
                <a:solidFill>
                  <a:srgbClr val="404040"/>
                </a:solidFill>
                <a:latin typeface="Roboto"/>
              </a:rPr>
              <a:t>. </a:t>
            </a:r>
          </a:p>
          <a:p>
            <a:r>
              <a:rPr lang="ko-KR" altLang="en-US" dirty="0">
                <a:solidFill>
                  <a:srgbClr val="404040"/>
                </a:solidFill>
                <a:latin typeface="Roboto"/>
              </a:rPr>
              <a:t>대개 </a:t>
            </a:r>
            <a:r>
              <a:rPr lang="en-US" altLang="ko-KR" dirty="0" err="1">
                <a:solidFill>
                  <a:srgbClr val="404040"/>
                </a:solidFill>
                <a:latin typeface="Roboto"/>
              </a:rPr>
              <a:t>url</a:t>
            </a:r>
            <a:r>
              <a:rPr lang="ko-KR" altLang="en-US" dirty="0">
                <a:solidFill>
                  <a:srgbClr val="404040"/>
                </a:solidFill>
                <a:latin typeface="Roboto"/>
              </a:rPr>
              <a:t>로부터 입력되는 정보로부터 어떤 데이터와 뷰를 연결할 지 등을 제어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3032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674E2-0FC8-FB4B-AD3E-CDDDFCCF4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Python Flask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3B974-ED45-5341-BF59-4344C692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/>
              <a:t>파이썬으로</a:t>
            </a:r>
            <a:r>
              <a:rPr lang="ko-KR" altLang="en-US" dirty="0"/>
              <a:t> 작성된 마이크로 웹 프레임 워크의 하나이다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WSGI </a:t>
            </a:r>
            <a:r>
              <a:rPr lang="ko-KR" altLang="en-US" dirty="0" err="1"/>
              <a:t>마이크로프레임워크라고도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마이크로 </a:t>
            </a:r>
            <a:r>
              <a:rPr lang="en-US" altLang="ko-KR" dirty="0"/>
              <a:t>=</a:t>
            </a:r>
            <a:r>
              <a:rPr lang="ko-KR" altLang="en-US" dirty="0"/>
              <a:t> 핵심 기능만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-&gt; </a:t>
            </a:r>
            <a:r>
              <a:rPr lang="ko-KR" altLang="en-US" dirty="0" err="1"/>
              <a:t>파이썬</a:t>
            </a:r>
            <a:r>
              <a:rPr lang="ko-KR" altLang="en-US" dirty="0"/>
              <a:t> 스크립트가 웹 서버와 통신하기 위한 </a:t>
            </a:r>
            <a:r>
              <a:rPr lang="ko-KR" altLang="en-US" dirty="0" err="1"/>
              <a:t>미들웨어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WSGI? </a:t>
            </a:r>
            <a:r>
              <a:rPr lang="en" altLang="ko-KR" b="1" dirty="0"/>
              <a:t>(Web Server Gateway Interface)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서버입장에선 애플리케이션</a:t>
            </a:r>
            <a:r>
              <a:rPr lang="en-US" altLang="ko-KR" dirty="0"/>
              <a:t>,</a:t>
            </a:r>
            <a:r>
              <a:rPr lang="ko-KR" altLang="en-US" dirty="0"/>
              <a:t> 애플리케이션 입장에선 서버 역할</a:t>
            </a:r>
          </a:p>
          <a:p>
            <a:endParaRPr kumimoji="1"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86B53BB-C3CE-074C-BFB9-41AE6B73D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Noto Sans"/>
              </a:rPr>
              <a:t>※WSGI의 동작 과정</a:t>
            </a:r>
            <a:endParaRPr kumimoji="0" lang="ko-KR" altLang="ko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Noto Sans"/>
              </a:rPr>
              <a:t>  </a:t>
            </a:r>
            <a:r>
              <a:rPr kumimoji="0" lang="ko-KR" altLang="ko-KR" sz="4000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Noto Sans"/>
              </a:rPr>
              <a:t>                                                             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/var/folders/sn/jk07x2955s1690lv0_fsfcx80000gn/T/com.microsoft.Powerpoint/WebArchiveCopyPasteTempFiles/99D90F335B46EE100D">
            <a:extLst>
              <a:ext uri="{FF2B5EF4-FFF2-40B4-BE49-F238E27FC236}">
                <a16:creationId xmlns:a16="http://schemas.microsoft.com/office/drawing/2014/main" id="{6EEFAFCF-E87A-7649-8AD1-F37C2CE3B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5358726"/>
            <a:ext cx="8737600" cy="64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0141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3B974-ED45-5341-BF59-4344C692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다양한 웹 엔진과 붙어서 쓸 수 있으며</a:t>
            </a:r>
            <a:r>
              <a:rPr lang="en-US" altLang="ko-KR" dirty="0"/>
              <a:t>, </a:t>
            </a:r>
            <a:r>
              <a:rPr lang="ko-KR" altLang="en-US" dirty="0"/>
              <a:t>가벼움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단순한 코드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3.  </a:t>
            </a:r>
            <a:r>
              <a:rPr lang="ko-KR" altLang="en-US" dirty="0"/>
              <a:t>장고에 비해 최소한의 기능만을 제공합니다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  </a:t>
            </a:r>
            <a:r>
              <a:rPr lang="en-US" altLang="ko-KR" dirty="0"/>
              <a:t>=&gt;</a:t>
            </a:r>
            <a:r>
              <a:rPr lang="ko-KR" altLang="en-US" dirty="0"/>
              <a:t>이를 활용해 이번 강의에서는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   </a:t>
            </a:r>
            <a:r>
              <a:rPr lang="en-US" altLang="ko-KR" dirty="0"/>
              <a:t>REST API</a:t>
            </a:r>
            <a:r>
              <a:rPr lang="ko-KR" altLang="en-US" dirty="0" err="1"/>
              <a:t>를</a:t>
            </a:r>
            <a:r>
              <a:rPr lang="ko-KR" altLang="en-US" dirty="0"/>
              <a:t> 활용해  </a:t>
            </a:r>
            <a:r>
              <a:rPr lang="en-US" altLang="ko-KR" dirty="0" err="1"/>
              <a:t>json</a:t>
            </a:r>
            <a:r>
              <a:rPr lang="ko-KR" altLang="en-US" dirty="0"/>
              <a:t>만으로 소통하고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   </a:t>
            </a:r>
            <a:r>
              <a:rPr lang="en-US" altLang="ko-KR" dirty="0"/>
              <a:t>View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MVC</a:t>
            </a:r>
            <a:r>
              <a:rPr lang="ko-KR" altLang="en-US" dirty="0"/>
              <a:t>로부터 분리하려고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86B53BB-C3CE-074C-BFB9-41AE6B73D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Noto Sans"/>
              </a:rPr>
              <a:t>※WSGI의 동작 과정</a:t>
            </a:r>
            <a:endParaRPr kumimoji="0" lang="ko-KR" altLang="ko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Noto Sans"/>
              </a:rPr>
              <a:t>  </a:t>
            </a:r>
            <a:r>
              <a:rPr kumimoji="0" lang="ko-KR" altLang="ko-KR" sz="4000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Noto Sans"/>
              </a:rPr>
              <a:t>                                                             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83B64C3-7528-9D43-8A30-6FFD236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</a:t>
            </a:r>
            <a:r>
              <a:rPr lang="en-US" altLang="ko-KR" dirty="0"/>
              <a:t>Flask?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45932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3B974-ED45-5341-BF59-4344C692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86B53BB-C3CE-074C-BFB9-41AE6B73D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Noto Sans"/>
              </a:rPr>
              <a:t>※WSGI의 동작 과정</a:t>
            </a:r>
            <a:endParaRPr kumimoji="0" lang="ko-KR" altLang="ko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Noto Sans"/>
              </a:rPr>
              <a:t>  </a:t>
            </a:r>
            <a:r>
              <a:rPr kumimoji="0" lang="ko-KR" altLang="ko-KR" sz="4000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Noto Sans"/>
              </a:rPr>
              <a:t>                                                             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83B64C3-7528-9D43-8A30-6FFD236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122" y="2372345"/>
            <a:ext cx="10515600" cy="1325563"/>
          </a:xfrm>
        </p:spPr>
        <p:txBody>
          <a:bodyPr/>
          <a:lstStyle/>
          <a:p>
            <a:r>
              <a:rPr lang="ko-KR" altLang="en-US" dirty="0"/>
              <a:t>왜 </a:t>
            </a:r>
            <a:r>
              <a:rPr lang="en-US" altLang="ko-KR" dirty="0"/>
              <a:t>View</a:t>
            </a:r>
            <a:r>
              <a:rPr lang="ko-KR" altLang="en-US" dirty="0" err="1"/>
              <a:t>를</a:t>
            </a:r>
            <a:r>
              <a:rPr lang="ko-KR" altLang="en-US" dirty="0"/>
              <a:t> 분리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62290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91D8F-F8AD-4A46-9051-E9C20F58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470" y="2766218"/>
            <a:ext cx="10515600" cy="1325563"/>
          </a:xfrm>
        </p:spPr>
        <p:txBody>
          <a:bodyPr/>
          <a:lstStyle/>
          <a:p>
            <a:r>
              <a:rPr lang="en-US" altLang="ko-KR" dirty="0"/>
              <a:t>JSON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9908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F43A5-BBF0-4614-AA81-AFFABFD7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JSON </a:t>
            </a:r>
            <a:r>
              <a:rPr lang="ko-KR" altLang="en-US" dirty="0"/>
              <a:t>이란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45F4764-8885-4D7E-8AE5-FE22B11DA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JSON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은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JavaScript Object Notation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의 약자입니다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</a:p>
          <a:p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JSON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은 좀 더 쉽게 데이터를 교환하고 저장하기 위하여 만들어진 텍스트 기반의 데이터 교환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JSON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을 배우기 전에 자바스크립트에 대한 기초 지식이 있으면 좋다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  <a:endParaRPr lang="ko-KR" altLang="en-US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1147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F43A5-BBF0-4614-AA81-AFFABFD7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JSON </a:t>
            </a:r>
            <a:r>
              <a:rPr lang="ko-KR" altLang="en-US" dirty="0"/>
              <a:t>특징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45F4764-8885-4D7E-8AE5-FE22B11DA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JSON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의 특징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 </a:t>
            </a:r>
          </a:p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1. JSON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은 자바스크립트를 확장하여 만들어졌다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</a:p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2. JSON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은 자바스크립트 객체 표기법을 따른다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</a:p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3. JSON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은 사람과 기계가 모두 읽기 편하도록 고안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4. JSON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은 프로그래밍 언어와 운영체제에 독립적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8093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F43A5-BBF0-4614-AA81-AFFABFD7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JSON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45446F3-5A21-4E55-9404-9D8637347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466" y="1592090"/>
            <a:ext cx="79152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606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F43A5-BBF0-4614-AA81-AFFABFD7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JSON </a:t>
            </a:r>
            <a:r>
              <a:rPr lang="ko-KR" altLang="en-US" b="1" dirty="0"/>
              <a:t>구조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9E6398E-B5A3-482B-A434-2266925DD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JSON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은 자바스크립트의 객체 표기법으로부터 파생된 부분 집합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</a:p>
          <a:p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따라서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JSON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데이터는 다음과 같은 자바스크립트 객체 표기법에 따른 구조로 구성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 </a:t>
            </a:r>
          </a:p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1. JSON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데이터는 이름과 값의 쌍으로 이루어짐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2. JSON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데이터는 쉼표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(,)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로 나열됨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3.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객체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(object)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는 중괄호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({})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로 둘러쌓아 표현함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4.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배열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(array)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은 대괄호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([])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로 둘러쌓아 표현함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b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</a:br>
            <a:endParaRPr lang="ko-KR" altLang="en-US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46840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F43A5-BBF0-4614-AA81-AFFABFD7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JSON </a:t>
            </a:r>
            <a:r>
              <a:rPr lang="ko-KR" altLang="en-US" dirty="0"/>
              <a:t>데이터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45F4764-8885-4D7E-8AE5-FE22B11DA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문법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"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데이터이름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": 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값</a:t>
            </a:r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예제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"name": "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식빵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"</a:t>
            </a:r>
            <a:endParaRPr lang="ko-KR" altLang="en-US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endParaRPr lang="ko-KR" altLang="en-US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671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DBE2CCE-A31A-48DB-A3DC-B3181B1EB5D5}"/>
              </a:ext>
            </a:extLst>
          </p:cNvPr>
          <p:cNvSpPr/>
          <p:nvPr/>
        </p:nvSpPr>
        <p:spPr>
          <a:xfrm>
            <a:off x="1155186" y="1628684"/>
            <a:ext cx="1038970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/>
              <a:t>네트워크의 통신 방식</a:t>
            </a:r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pPr marL="342900" indent="-342900">
              <a:buAutoNum type="arabicPeriod"/>
            </a:pPr>
            <a:endParaRPr lang="en-US" altLang="ko-KR" sz="2200" dirty="0"/>
          </a:p>
          <a:p>
            <a:pPr marL="342900" indent="-342900">
              <a:buAutoNum type="arabicPeriod"/>
            </a:pPr>
            <a:r>
              <a:rPr lang="ko-KR" altLang="en-US" sz="2200" dirty="0"/>
              <a:t>서킷 통신 </a:t>
            </a:r>
            <a:r>
              <a:rPr lang="en-US" altLang="ko-KR" sz="2200" dirty="0"/>
              <a:t>(1:1 </a:t>
            </a:r>
            <a:r>
              <a:rPr lang="ko-KR" altLang="en-US" sz="2200" dirty="0"/>
              <a:t>방식</a:t>
            </a:r>
            <a:r>
              <a:rPr lang="en-US" altLang="ko-KR" sz="2200" dirty="0"/>
              <a:t>)</a:t>
            </a:r>
          </a:p>
          <a:p>
            <a:r>
              <a:rPr lang="en-US" altLang="ko-KR" sz="2200" dirty="0"/>
              <a:t>   -&gt; </a:t>
            </a:r>
            <a:r>
              <a:rPr lang="ko-KR" altLang="en-US" sz="2200" dirty="0"/>
              <a:t>서로 간 연결이 이루어지면 회선을 독점하여 사용</a:t>
            </a:r>
            <a:endParaRPr lang="en-US" altLang="ko-KR" sz="2200" dirty="0"/>
          </a:p>
          <a:p>
            <a:endParaRPr lang="en-US" altLang="ko-KR" sz="2200" dirty="0"/>
          </a:p>
          <a:p>
            <a:pPr marL="342900" indent="-342900">
              <a:buAutoNum type="arabicPeriod" startAt="2"/>
            </a:pPr>
            <a:r>
              <a:rPr lang="ko-KR" altLang="en-US" sz="2200" dirty="0"/>
              <a:t>패킷 통신 </a:t>
            </a:r>
            <a:r>
              <a:rPr lang="en-US" altLang="ko-KR" sz="2200" dirty="0"/>
              <a:t>(</a:t>
            </a:r>
            <a:r>
              <a:rPr lang="ko-KR" altLang="en-US" sz="2200" dirty="0" err="1"/>
              <a:t>다중망</a:t>
            </a:r>
            <a:r>
              <a:rPr lang="ko-KR" altLang="en-US" sz="2200" dirty="0"/>
              <a:t> </a:t>
            </a:r>
            <a:r>
              <a:rPr lang="en-US" altLang="ko-KR" sz="2200" dirty="0"/>
              <a:t>+ </a:t>
            </a:r>
            <a:r>
              <a:rPr lang="ko-KR" altLang="en-US" sz="2200" dirty="0"/>
              <a:t>다 對</a:t>
            </a:r>
            <a:r>
              <a:rPr lang="en-US" altLang="ko-KR" sz="2200" dirty="0"/>
              <a:t> </a:t>
            </a:r>
            <a:r>
              <a:rPr lang="ko-KR" altLang="en-US" sz="2200" dirty="0"/>
              <a:t>다 방식</a:t>
            </a:r>
            <a:r>
              <a:rPr lang="en-US" altLang="ko-KR" sz="2200" dirty="0"/>
              <a:t>)</a:t>
            </a:r>
          </a:p>
          <a:p>
            <a:r>
              <a:rPr lang="en-US" altLang="ko-KR" sz="2200" dirty="0"/>
              <a:t>  </a:t>
            </a:r>
            <a:r>
              <a:rPr lang="en-US" altLang="ko-KR" sz="2200" dirty="0">
                <a:sym typeface="Wingdings" panose="05000000000000000000" pitchFamily="2" charset="2"/>
              </a:rPr>
              <a:t> </a:t>
            </a:r>
            <a:r>
              <a:rPr lang="ko-KR" altLang="en-US" sz="2200" dirty="0"/>
              <a:t>여러 단계를 걸쳐 연결하여 모아서 처리한다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7176183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F43A5-BBF0-4614-AA81-AFFABFD7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JSON </a:t>
            </a:r>
            <a:r>
              <a:rPr lang="ko-KR" altLang="en-US" dirty="0"/>
              <a:t>객체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45F4764-8885-4D7E-8AE5-FE22B11DA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JSON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객체</a:t>
            </a:r>
          </a:p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JSON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객체는 중괄호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({})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로 둘러쌓아 표현한다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</a:p>
          <a:p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또한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, JSON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객체는 쉼표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(,)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를 사용하여 여러 프로퍼티를 포함할 수 있다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  <a:endParaRPr lang="ko-KR" altLang="en-US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6146" name="Picture 2" descr="http://tcpschool.com/lectures/img_json_object.png">
            <a:extLst>
              <a:ext uri="{FF2B5EF4-FFF2-40B4-BE49-F238E27FC236}">
                <a16:creationId xmlns:a16="http://schemas.microsoft.com/office/drawing/2014/main" id="{F5AF561D-FF6E-415C-87DD-AE13B7C73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52" y="3806825"/>
            <a:ext cx="105156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0268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F43A5-BBF0-4614-AA81-AFFABFD7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JSON </a:t>
            </a:r>
            <a:r>
              <a:rPr lang="ko-KR" altLang="en-US" dirty="0"/>
              <a:t>배열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45F4764-8885-4D7E-8AE5-FE22B11DA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JSON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배열은 대괄호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([])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로 둘러쌓아 표현한다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</a:p>
          <a:p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또한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, JSON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배열은 쉼표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(,)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를 사용하여 여러 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JSON 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데이터를 포함할 수 있다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.</a:t>
            </a:r>
          </a:p>
          <a:p>
            <a:endParaRPr lang="en-US" altLang="ko-KR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예제</a:t>
            </a:r>
          </a:p>
          <a:p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"dog": [</a:t>
            </a:r>
            <a:b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</a:b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    {"name": "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식빵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", "family": "</a:t>
            </a:r>
            <a:r>
              <a:rPr lang="ko-KR" altLang="en-US" sz="1800" dirty="0" err="1">
                <a:solidFill>
                  <a:srgbClr val="24292E"/>
                </a:solidFill>
                <a:latin typeface="맑은 고딕" panose="020B0503020000020004" pitchFamily="50" charset="-127"/>
              </a:rPr>
              <a:t>웰시코기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", "age": 1, "weight": 2.14},</a:t>
            </a:r>
            <a:b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</a:b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    {"name": "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콩콩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", "family": "</a:t>
            </a:r>
            <a:r>
              <a:rPr lang="ko-KR" altLang="en-US" sz="1800" dirty="0" err="1">
                <a:solidFill>
                  <a:srgbClr val="24292E"/>
                </a:solidFill>
                <a:latin typeface="맑은 고딕" panose="020B0503020000020004" pitchFamily="50" charset="-127"/>
              </a:rPr>
              <a:t>포메라니안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", "age": 3, "weight": 2.5},</a:t>
            </a:r>
            <a:b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</a:b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    {"name": "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젤리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", "family": "</a:t>
            </a:r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푸들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", "age": 7, "weight": 3.1}</a:t>
            </a:r>
            <a:b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</a:b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</a:rPr>
              <a:t>]</a:t>
            </a:r>
          </a:p>
          <a:p>
            <a:endParaRPr lang="ko-KR" altLang="en-US" sz="1800" dirty="0">
              <a:solidFill>
                <a:srgbClr val="24292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60940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F43A5-BBF0-4614-AA81-AFFABFD7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733" y="2766218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solidFill>
                  <a:srgbClr val="24292E"/>
                </a:solidFill>
                <a:latin typeface="맑은 고딕" panose="020B0503020000020004" pitchFamily="50" charset="-127"/>
                <a:ea typeface="+mn-ea"/>
                <a:cs typeface="+mn-cs"/>
              </a:rPr>
              <a:t>웹서버 구현 실습</a:t>
            </a:r>
            <a: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  <a:ea typeface="+mn-ea"/>
                <a:cs typeface="+mn-cs"/>
              </a:rPr>
              <a:t> with FLASK, REST API</a:t>
            </a:r>
            <a:br>
              <a:rPr lang="en-US" altLang="ko-KR" sz="1800" dirty="0">
                <a:solidFill>
                  <a:srgbClr val="24292E"/>
                </a:solidFill>
                <a:latin typeface="맑은 고딕" panose="020B0503020000020004" pitchFamily="50" charset="-127"/>
                <a:ea typeface="+mn-ea"/>
                <a:cs typeface="+mn-cs"/>
              </a:rPr>
            </a:br>
            <a:endParaRPr lang="ko-KR" altLang="en-US" sz="1800" dirty="0">
              <a:solidFill>
                <a:srgbClr val="24292E"/>
              </a:solidFill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337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DBE2CCE-A31A-48DB-A3DC-B3181B1EB5D5}"/>
              </a:ext>
            </a:extLst>
          </p:cNvPr>
          <p:cNvSpPr/>
          <p:nvPr/>
        </p:nvSpPr>
        <p:spPr>
          <a:xfrm>
            <a:off x="1139687" y="1783667"/>
            <a:ext cx="1038970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/>
              <a:t>서킷통신과 </a:t>
            </a:r>
            <a:r>
              <a:rPr lang="ko-KR" altLang="en-US" sz="2200" dirty="0" err="1"/>
              <a:t>패킷통신을</a:t>
            </a:r>
            <a:r>
              <a:rPr lang="ko-KR" altLang="en-US" sz="2200" dirty="0"/>
              <a:t> 너무 훌륭하게 잘 설명해준 예제 링크</a:t>
            </a:r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r>
              <a:rPr lang="en-US" altLang="ko-KR" sz="2200" dirty="0"/>
              <a:t>https://brunch.co.kr/@wangho/6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891101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3A696-E38B-FE40-A46E-20B6A16BD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dirty="0"/>
              <a:t>HTTP</a:t>
            </a:r>
            <a:endParaRPr kumimoji="1"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00E1D6-65D1-3544-9DD0-346243122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dirty="0"/>
              <a:t>http </a:t>
            </a:r>
            <a:r>
              <a:rPr lang="ko-KR" altLang="en-US" sz="2200" dirty="0"/>
              <a:t>구조는 </a:t>
            </a:r>
            <a:r>
              <a:rPr lang="en-US" altLang="ko-KR" sz="2200" dirty="0"/>
              <a:t>Request</a:t>
            </a:r>
            <a:r>
              <a:rPr lang="ko-KR" altLang="en-US" sz="2200" dirty="0"/>
              <a:t>와 </a:t>
            </a:r>
            <a:r>
              <a:rPr lang="en-US" altLang="ko-KR" sz="2200" dirty="0"/>
              <a:t>Response</a:t>
            </a:r>
            <a:r>
              <a:rPr lang="ko-KR" altLang="en-US" sz="2200" dirty="0"/>
              <a:t>로 이루어졌다</a:t>
            </a: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  <a:p>
            <a:pPr marL="171450" indent="-171450">
              <a:buFontTx/>
              <a:buChar char="-"/>
            </a:pPr>
            <a:r>
              <a:rPr lang="en-US" altLang="ko-KR" sz="2200" dirty="0"/>
              <a:t>HTTP</a:t>
            </a:r>
          </a:p>
          <a:p>
            <a:pPr marL="628650" lvl="1" indent="-171450">
              <a:buFontTx/>
              <a:buChar char="-"/>
            </a:pPr>
            <a:r>
              <a:rPr lang="en-US" altLang="ko-KR" sz="2200" dirty="0"/>
              <a:t>Request</a:t>
            </a:r>
          </a:p>
          <a:p>
            <a:pPr marL="1085850" lvl="2" indent="-171450">
              <a:buFontTx/>
              <a:buChar char="-"/>
            </a:pPr>
            <a:r>
              <a:rPr lang="en-US" altLang="ko-KR" sz="2200" dirty="0"/>
              <a:t>Get</a:t>
            </a:r>
          </a:p>
          <a:p>
            <a:pPr marL="1085850" lvl="2" indent="-171450">
              <a:buFontTx/>
              <a:buChar char="-"/>
            </a:pPr>
            <a:r>
              <a:rPr lang="en-US" altLang="ko-KR" sz="2200" dirty="0"/>
              <a:t>Put</a:t>
            </a:r>
          </a:p>
          <a:p>
            <a:pPr marL="1085850" lvl="2" indent="-171450">
              <a:buFontTx/>
              <a:buChar char="-"/>
            </a:pPr>
            <a:r>
              <a:rPr lang="en-US" altLang="ko-KR" sz="2200" dirty="0"/>
              <a:t>…</a:t>
            </a:r>
          </a:p>
          <a:p>
            <a:pPr marL="628650" lvl="1" indent="-171450">
              <a:buFontTx/>
              <a:buChar char="-"/>
            </a:pPr>
            <a:r>
              <a:rPr lang="en-US" altLang="ko-KR" sz="2200" dirty="0"/>
              <a:t>Response</a:t>
            </a:r>
          </a:p>
          <a:p>
            <a:endParaRPr kumimoji="1" lang="ko-KR" altLang="en-US" sz="2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7A8B89-F17C-DF41-8583-FD2AB4C8F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2743994"/>
            <a:ext cx="4368800" cy="25146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104CD79-32BB-B948-9C9C-7A62EAC07F5B}"/>
              </a:ext>
            </a:extLst>
          </p:cNvPr>
          <p:cNvSpPr/>
          <p:nvPr/>
        </p:nvSpPr>
        <p:spPr>
          <a:xfrm>
            <a:off x="2775488" y="843240"/>
            <a:ext cx="5886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dirty="0"/>
              <a:t>인터넷에서 데이터를 주고받을 수 있는 프로토콜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75904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1490</TotalTime>
  <Words>3630</Words>
  <Application>Microsoft Macintosh PowerPoint</Application>
  <PresentationFormat>와이드스크린</PresentationFormat>
  <Paragraphs>597</Paragraphs>
  <Slides>72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86" baseType="lpstr">
      <vt:lpstr>굴림</vt:lpstr>
      <vt:lpstr>맑은 고딕</vt:lpstr>
      <vt:lpstr>Nanum Barun Gothic</vt:lpstr>
      <vt:lpstr>Noto Sans KR</vt:lpstr>
      <vt:lpstr>Roboto</vt:lpstr>
      <vt:lpstr>Segoe UI</vt:lpstr>
      <vt:lpstr>T3Font_0</vt:lpstr>
      <vt:lpstr>T3Font_1</vt:lpstr>
      <vt:lpstr>T3Font_2</vt:lpstr>
      <vt:lpstr>T3Font_3</vt:lpstr>
      <vt:lpstr>T3Font_6</vt:lpstr>
      <vt:lpstr>Arial</vt:lpstr>
      <vt:lpstr>Symbol</vt:lpstr>
      <vt:lpstr>Office 테마</vt:lpstr>
      <vt:lpstr>PowerPoint 프레젠테이션</vt:lpstr>
      <vt:lpstr>PowerPoint 프레젠테이션</vt:lpstr>
      <vt:lpstr>서버 - 클라이언트 모델</vt:lpstr>
      <vt:lpstr>PowerPoint 프레젠테이션</vt:lpstr>
      <vt:lpstr>PowerPoint 프레젠테이션</vt:lpstr>
      <vt:lpstr>HTML? CSS?</vt:lpstr>
      <vt:lpstr>PowerPoint 프레젠테이션</vt:lpstr>
      <vt:lpstr>PowerPoint 프레젠테이션</vt:lpstr>
      <vt:lpstr>HTTP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인터넷 5계층(Internet 5 Layer)</vt:lpstr>
      <vt:lpstr>PowerPoint 프레젠테이션</vt:lpstr>
      <vt:lpstr>PowerPoint 프레젠테이션</vt:lpstr>
      <vt:lpstr>PowerPoint 프레젠테이션</vt:lpstr>
      <vt:lpstr>인터넷 5계층(Internet 5 Layer)</vt:lpstr>
      <vt:lpstr>Application Layer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1) REST 란?</vt:lpstr>
      <vt:lpstr>PowerPoint 프레젠테이션</vt:lpstr>
      <vt:lpstr>REST</vt:lpstr>
      <vt:lpstr>구체적인 개념</vt:lpstr>
      <vt:lpstr>CRUD</vt:lpstr>
      <vt:lpstr>장점</vt:lpstr>
      <vt:lpstr>단점</vt:lpstr>
      <vt:lpstr>REST 구성</vt:lpstr>
      <vt:lpstr>구체적인 개념</vt:lpstr>
      <vt:lpstr>구체적인 개념</vt:lpstr>
      <vt:lpstr>구체적인 개념</vt:lpstr>
      <vt:lpstr>Rest의 특징</vt:lpstr>
      <vt:lpstr>Rest의 특징</vt:lpstr>
      <vt:lpstr>Rest의 특징</vt:lpstr>
      <vt:lpstr>REST API란?</vt:lpstr>
      <vt:lpstr>REST API</vt:lpstr>
      <vt:lpstr>REST API</vt:lpstr>
      <vt:lpstr>REST API 디자인 가이드</vt:lpstr>
      <vt:lpstr>PowerPoint 프레젠테이션</vt:lpstr>
      <vt:lpstr>PowerPoint 프레젠테이션</vt:lpstr>
      <vt:lpstr>REST API 디자인 가이드</vt:lpstr>
      <vt:lpstr>URI 예시</vt:lpstr>
      <vt:lpstr>HTTP Method</vt:lpstr>
      <vt:lpstr>URI 설계시 주의할점</vt:lpstr>
      <vt:lpstr>4-4. 자원을 표현하는 Colllection과 Document</vt:lpstr>
      <vt:lpstr>Resftful이란</vt:lpstr>
      <vt:lpstr>Resftful이란</vt:lpstr>
      <vt:lpstr>Resftful이란</vt:lpstr>
      <vt:lpstr>MVC Model – View - Controller</vt:lpstr>
      <vt:lpstr>Python Flask</vt:lpstr>
      <vt:lpstr>왜 Flask?</vt:lpstr>
      <vt:lpstr>왜 View를 분리?</vt:lpstr>
      <vt:lpstr>JSON</vt:lpstr>
      <vt:lpstr>JSON 이란 </vt:lpstr>
      <vt:lpstr>JSON 특징 </vt:lpstr>
      <vt:lpstr>JSON </vt:lpstr>
      <vt:lpstr>JSON 구조</vt:lpstr>
      <vt:lpstr>JSON 데이터 </vt:lpstr>
      <vt:lpstr>JSON 객체 </vt:lpstr>
      <vt:lpstr>JSON 배열 </vt:lpstr>
      <vt:lpstr>웹서버 구현 실습 with FLASK, REST API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태오 김</dc:creator>
  <cp:lastModifiedBy>오은택</cp:lastModifiedBy>
  <cp:revision>19</cp:revision>
  <dcterms:created xsi:type="dcterms:W3CDTF">2019-04-01T13:45:56Z</dcterms:created>
  <dcterms:modified xsi:type="dcterms:W3CDTF">2019-04-06T04:43:23Z</dcterms:modified>
</cp:coreProperties>
</file>